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0"/>
  </p:notesMasterIdLst>
  <p:handoutMasterIdLst>
    <p:handoutMasterId r:id="rId71"/>
  </p:handoutMasterIdLst>
  <p:sldIdLst>
    <p:sldId id="271" r:id="rId3"/>
    <p:sldId id="390" r:id="rId4"/>
    <p:sldId id="391" r:id="rId5"/>
    <p:sldId id="392" r:id="rId6"/>
    <p:sldId id="411" r:id="rId7"/>
    <p:sldId id="382" r:id="rId8"/>
    <p:sldId id="395" r:id="rId9"/>
    <p:sldId id="380" r:id="rId10"/>
    <p:sldId id="412" r:id="rId11"/>
    <p:sldId id="381" r:id="rId12"/>
    <p:sldId id="413" r:id="rId13"/>
    <p:sldId id="358" r:id="rId14"/>
    <p:sldId id="414" r:id="rId15"/>
    <p:sldId id="388" r:id="rId16"/>
    <p:sldId id="415" r:id="rId17"/>
    <p:sldId id="389" r:id="rId18"/>
    <p:sldId id="416" r:id="rId19"/>
    <p:sldId id="393" r:id="rId20"/>
    <p:sldId id="394" r:id="rId21"/>
    <p:sldId id="396" r:id="rId22"/>
    <p:sldId id="386" r:id="rId23"/>
    <p:sldId id="417" r:id="rId24"/>
    <p:sldId id="398" r:id="rId25"/>
    <p:sldId id="405" r:id="rId26"/>
    <p:sldId id="406" r:id="rId27"/>
    <p:sldId id="399" r:id="rId28"/>
    <p:sldId id="400" r:id="rId29"/>
    <p:sldId id="436" r:id="rId30"/>
    <p:sldId id="401" r:id="rId31"/>
    <p:sldId id="402" r:id="rId32"/>
    <p:sldId id="403" r:id="rId33"/>
    <p:sldId id="418" r:id="rId34"/>
    <p:sldId id="435" r:id="rId35"/>
    <p:sldId id="407" r:id="rId36"/>
    <p:sldId id="385" r:id="rId37"/>
    <p:sldId id="408" r:id="rId38"/>
    <p:sldId id="379" r:id="rId39"/>
    <p:sldId id="409" r:id="rId40"/>
    <p:sldId id="361" r:id="rId41"/>
    <p:sldId id="383" r:id="rId42"/>
    <p:sldId id="362" r:id="rId43"/>
    <p:sldId id="384" r:id="rId44"/>
    <p:sldId id="366" r:id="rId45"/>
    <p:sldId id="367" r:id="rId46"/>
    <p:sldId id="368" r:id="rId47"/>
    <p:sldId id="369" r:id="rId48"/>
    <p:sldId id="370" r:id="rId49"/>
    <p:sldId id="371" r:id="rId50"/>
    <p:sldId id="410" r:id="rId51"/>
    <p:sldId id="377" r:id="rId52"/>
    <p:sldId id="372" r:id="rId53"/>
    <p:sldId id="374" r:id="rId54"/>
    <p:sldId id="378" r:id="rId55"/>
    <p:sldId id="434" r:id="rId56"/>
    <p:sldId id="419" r:id="rId57"/>
    <p:sldId id="420" r:id="rId58"/>
    <p:sldId id="424" r:id="rId59"/>
    <p:sldId id="426" r:id="rId60"/>
    <p:sldId id="425" r:id="rId61"/>
    <p:sldId id="427" r:id="rId62"/>
    <p:sldId id="428" r:id="rId63"/>
    <p:sldId id="429" r:id="rId64"/>
    <p:sldId id="430" r:id="rId65"/>
    <p:sldId id="431" r:id="rId66"/>
    <p:sldId id="432" r:id="rId67"/>
    <p:sldId id="433" r:id="rId68"/>
    <p:sldId id="42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76294" autoAdjust="0"/>
  </p:normalViewPr>
  <p:slideViewPr>
    <p:cSldViewPr snapToGrid="0">
      <p:cViewPr varScale="1">
        <p:scale>
          <a:sx n="53" d="100"/>
          <a:sy n="53" d="100"/>
        </p:scale>
        <p:origin x="108" y="37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4" d="100"/>
          <a:sy n="74" d="100"/>
        </p:scale>
        <p:origin x="2680"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59041DB8-B66F-4DC8-A96E-33677E0F90FF}" type="datetimeFigureOut">
              <a:rPr lang="en-US" altLang="zh-CN" smtClean="0">
                <a:ea typeface="Microsoft YaHei UI" panose="020B0503020204020204" pitchFamily="34" charset="-122"/>
              </a:rPr>
              <a:pPr/>
              <a:t>2/25/2021</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1604A0D4-B89B-4ADD-AF9E-38636B40EE4E}" type="slidenum">
              <a:rPr lang="zh-CN" smtClean="0">
                <a:ea typeface="Microsoft YaHei UI" panose="020B0503020204020204" pitchFamily="34" charset="-122"/>
              </a:rPr>
              <a:p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DEB49C4A-65AC-492D-9701-81B46C3AD0E4}" type="datetimeFigureOut">
              <a:rPr lang="en-US" altLang="zh-CN" smtClean="0"/>
              <a:pPr/>
              <a:t>2/25/2021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82869989-EB00-4EE7-BCB5-25BDC5BB29F8}" type="slidenum">
              <a:rPr lang="en-US" altLang="zh-CN" smtClean="0"/>
              <a:pPr/>
              <a:t>‹#›</a:t>
            </a:fld>
            <a:endParaRPr lang="en-US" altLang="zh-CN"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a:t>
            </a:fld>
            <a:endParaRPr lang="en-US" altLang="zh-CN" dirty="0"/>
          </a:p>
        </p:txBody>
      </p:sp>
    </p:spTree>
    <p:extLst>
      <p:ext uri="{BB962C8B-B14F-4D97-AF65-F5344CB8AC3E}">
        <p14:creationId xmlns:p14="http://schemas.microsoft.com/office/powerpoint/2010/main" val="281933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icrosoft YaHei UI" panose="020B0503020204020204" pitchFamily="34" charset="-122"/>
                <a:cs typeface="+mn-cs"/>
              </a:rPr>
              <a:t>所谓信号驱动，就是利用信号机制，安装信号</a:t>
            </a:r>
            <a:r>
              <a:rPr lang="en-US" altLang="zh-CN" sz="1200" kern="1200" dirty="0">
                <a:solidFill>
                  <a:schemeClr val="tx1"/>
                </a:solidFill>
                <a:latin typeface="+mn-lt"/>
                <a:ea typeface="Microsoft YaHei UI" panose="020B0503020204020204" pitchFamily="34" charset="-122"/>
                <a:cs typeface="+mn-cs"/>
              </a:rPr>
              <a:t>SIGIO</a:t>
            </a:r>
            <a:r>
              <a:rPr lang="zh-CN" altLang="en-US" sz="1200" kern="1200" dirty="0">
                <a:solidFill>
                  <a:schemeClr val="tx1"/>
                </a:solidFill>
                <a:latin typeface="+mn-lt"/>
                <a:ea typeface="Microsoft YaHei UI" panose="020B0503020204020204" pitchFamily="34" charset="-122"/>
                <a:cs typeface="+mn-cs"/>
              </a:rPr>
              <a:t>的处理函数（进行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相关操作），通过监控文件描述符，当其就绪时，通知目标进程进行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操作（</a:t>
            </a:r>
            <a:r>
              <a:rPr lang="en-US" altLang="zh-CN" sz="1200" kern="1200" dirty="0">
                <a:solidFill>
                  <a:schemeClr val="tx1"/>
                </a:solidFill>
                <a:latin typeface="+mn-lt"/>
                <a:ea typeface="Microsoft YaHei UI" panose="020B0503020204020204" pitchFamily="34" charset="-122"/>
                <a:cs typeface="+mn-cs"/>
              </a:rPr>
              <a:t>signal handler</a:t>
            </a:r>
            <a:r>
              <a:rPr lang="zh-CN" altLang="en-US"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14</a:t>
            </a:fld>
            <a:endParaRPr lang="en-US" altLang="zh-CN" dirty="0"/>
          </a:p>
        </p:txBody>
      </p:sp>
    </p:spTree>
    <p:extLst>
      <p:ext uri="{BB962C8B-B14F-4D97-AF65-F5344CB8AC3E}">
        <p14:creationId xmlns:p14="http://schemas.microsoft.com/office/powerpoint/2010/main" val="56700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icrosoft YaHei UI" panose="020B0503020204020204" pitchFamily="34" charset="-122"/>
                <a:cs typeface="+mn-cs"/>
              </a:rPr>
              <a:t>所谓信号驱动，就是利用信号机制，安装信号</a:t>
            </a:r>
            <a:r>
              <a:rPr lang="en-US" altLang="zh-CN" sz="1200" kern="1200" dirty="0">
                <a:solidFill>
                  <a:schemeClr val="tx1"/>
                </a:solidFill>
                <a:latin typeface="+mn-lt"/>
                <a:ea typeface="Microsoft YaHei UI" panose="020B0503020204020204" pitchFamily="34" charset="-122"/>
                <a:cs typeface="+mn-cs"/>
              </a:rPr>
              <a:t>SIGIO</a:t>
            </a:r>
            <a:r>
              <a:rPr lang="zh-CN" altLang="en-US" sz="1200" kern="1200" dirty="0">
                <a:solidFill>
                  <a:schemeClr val="tx1"/>
                </a:solidFill>
                <a:latin typeface="+mn-lt"/>
                <a:ea typeface="Microsoft YaHei UI" panose="020B0503020204020204" pitchFamily="34" charset="-122"/>
                <a:cs typeface="+mn-cs"/>
              </a:rPr>
              <a:t>的处理函数（进行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相关操作），通过监控文件描述符，当其就绪时，通知目标进程进行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操作（</a:t>
            </a:r>
            <a:r>
              <a:rPr lang="en-US" altLang="zh-CN" sz="1200" kern="1200" dirty="0">
                <a:solidFill>
                  <a:schemeClr val="tx1"/>
                </a:solidFill>
                <a:latin typeface="+mn-lt"/>
                <a:ea typeface="Microsoft YaHei UI" panose="020B0503020204020204" pitchFamily="34" charset="-122"/>
                <a:cs typeface="+mn-cs"/>
              </a:rPr>
              <a:t>signal handler</a:t>
            </a:r>
            <a:r>
              <a:rPr lang="zh-CN" altLang="en-US"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15</a:t>
            </a:fld>
            <a:endParaRPr lang="en-US" altLang="zh-CN" dirty="0"/>
          </a:p>
        </p:txBody>
      </p:sp>
    </p:spTree>
    <p:extLst>
      <p:ext uri="{BB962C8B-B14F-4D97-AF65-F5344CB8AC3E}">
        <p14:creationId xmlns:p14="http://schemas.microsoft.com/office/powerpoint/2010/main" val="3847005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icrosoft YaHei UI" panose="020B0503020204020204" pitchFamily="34" charset="-122"/>
                <a:cs typeface="+mn-cs"/>
              </a:rPr>
              <a:t>Linux</a:t>
            </a:r>
            <a:r>
              <a:rPr lang="zh-CN" altLang="en-US" sz="1200" kern="1200" dirty="0">
                <a:solidFill>
                  <a:schemeClr val="tx1"/>
                </a:solidFill>
                <a:latin typeface="+mn-lt"/>
                <a:ea typeface="Microsoft YaHei UI" panose="020B0503020204020204" pitchFamily="34" charset="-122"/>
                <a:cs typeface="+mn-cs"/>
              </a:rPr>
              <a:t>上异步</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有一组</a:t>
            </a:r>
            <a:r>
              <a:rPr lang="en-US" altLang="zh-CN" sz="1200" kern="1200" dirty="0">
                <a:solidFill>
                  <a:schemeClr val="tx1"/>
                </a:solidFill>
                <a:latin typeface="+mn-lt"/>
                <a:ea typeface="Microsoft YaHei UI" panose="020B0503020204020204" pitchFamily="34" charset="-122"/>
                <a:cs typeface="+mn-cs"/>
              </a:rPr>
              <a:t>POSIX</a:t>
            </a:r>
            <a:r>
              <a:rPr lang="zh-CN" altLang="en-US" sz="1200" kern="1200" dirty="0">
                <a:solidFill>
                  <a:schemeClr val="tx1"/>
                </a:solidFill>
                <a:latin typeface="+mn-lt"/>
                <a:ea typeface="Microsoft YaHei UI" panose="020B0503020204020204" pitchFamily="34" charset="-122"/>
                <a:cs typeface="+mn-cs"/>
              </a:rPr>
              <a:t>规定的接口，以</a:t>
            </a:r>
            <a:r>
              <a:rPr lang="en-US" altLang="zh-CN" sz="1200" kern="1200" dirty="0" err="1">
                <a:solidFill>
                  <a:schemeClr val="tx1"/>
                </a:solidFill>
                <a:latin typeface="+mn-lt"/>
                <a:ea typeface="Microsoft YaHei UI" panose="020B0503020204020204" pitchFamily="34" charset="-122"/>
                <a:cs typeface="+mn-cs"/>
              </a:rPr>
              <a:t>aio</a:t>
            </a:r>
            <a:r>
              <a:rPr lang="zh-CN" altLang="en-US" sz="1200" kern="1200" dirty="0">
                <a:solidFill>
                  <a:schemeClr val="tx1"/>
                </a:solidFill>
                <a:latin typeface="+mn-lt"/>
                <a:ea typeface="Microsoft YaHei UI" panose="020B0503020204020204" pitchFamily="34" charset="-122"/>
                <a:cs typeface="+mn-cs"/>
              </a:rPr>
              <a:t>开头的几个</a:t>
            </a:r>
            <a:r>
              <a:rPr lang="en-US" altLang="zh-CN" sz="1200" kern="1200" dirty="0">
                <a:solidFill>
                  <a:schemeClr val="tx1"/>
                </a:solidFill>
                <a:latin typeface="+mn-lt"/>
                <a:ea typeface="Microsoft YaHei UI" panose="020B0503020204020204" pitchFamily="34" charset="-122"/>
                <a:cs typeface="+mn-cs"/>
              </a:rPr>
              <a:t>SYSCALL</a:t>
            </a:r>
            <a:r>
              <a:rPr lang="zh-CN" altLang="en-US" sz="1200" kern="1200" dirty="0">
                <a:solidFill>
                  <a:schemeClr val="tx1"/>
                </a:solidFill>
                <a:latin typeface="+mn-lt"/>
                <a:ea typeface="Microsoft YaHei UI" panose="020B0503020204020204" pitchFamily="34" charset="-122"/>
                <a:cs typeface="+mn-cs"/>
              </a:rPr>
              <a:t>。如下：</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aio_read</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aio_write</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ssize_t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aio_return</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16</a:t>
            </a:fld>
            <a:endParaRPr lang="en-US" altLang="zh-CN" dirty="0"/>
          </a:p>
        </p:txBody>
      </p:sp>
    </p:spTree>
    <p:extLst>
      <p:ext uri="{BB962C8B-B14F-4D97-AF65-F5344CB8AC3E}">
        <p14:creationId xmlns:p14="http://schemas.microsoft.com/office/powerpoint/2010/main" val="1615735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icrosoft YaHei UI" panose="020B0503020204020204" pitchFamily="34" charset="-122"/>
                <a:cs typeface="+mn-cs"/>
              </a:rPr>
              <a:t>Linux</a:t>
            </a:r>
            <a:r>
              <a:rPr lang="zh-CN" altLang="en-US" sz="1200" kern="1200" dirty="0">
                <a:solidFill>
                  <a:schemeClr val="tx1"/>
                </a:solidFill>
                <a:latin typeface="+mn-lt"/>
                <a:ea typeface="Microsoft YaHei UI" panose="020B0503020204020204" pitchFamily="34" charset="-122"/>
                <a:cs typeface="+mn-cs"/>
              </a:rPr>
              <a:t>上异步</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有一组</a:t>
            </a:r>
            <a:r>
              <a:rPr lang="en-US" altLang="zh-CN" sz="1200" kern="1200" dirty="0">
                <a:solidFill>
                  <a:schemeClr val="tx1"/>
                </a:solidFill>
                <a:latin typeface="+mn-lt"/>
                <a:ea typeface="Microsoft YaHei UI" panose="020B0503020204020204" pitchFamily="34" charset="-122"/>
                <a:cs typeface="+mn-cs"/>
              </a:rPr>
              <a:t>POSIX</a:t>
            </a:r>
            <a:r>
              <a:rPr lang="zh-CN" altLang="en-US" sz="1200" kern="1200" dirty="0">
                <a:solidFill>
                  <a:schemeClr val="tx1"/>
                </a:solidFill>
                <a:latin typeface="+mn-lt"/>
                <a:ea typeface="Microsoft YaHei UI" panose="020B0503020204020204" pitchFamily="34" charset="-122"/>
                <a:cs typeface="+mn-cs"/>
              </a:rPr>
              <a:t>规定的接口，以</a:t>
            </a:r>
            <a:r>
              <a:rPr lang="en-US" altLang="zh-CN" sz="1200" kern="1200" dirty="0" err="1">
                <a:solidFill>
                  <a:schemeClr val="tx1"/>
                </a:solidFill>
                <a:latin typeface="+mn-lt"/>
                <a:ea typeface="Microsoft YaHei UI" panose="020B0503020204020204" pitchFamily="34" charset="-122"/>
                <a:cs typeface="+mn-cs"/>
              </a:rPr>
              <a:t>aio</a:t>
            </a:r>
            <a:r>
              <a:rPr lang="zh-CN" altLang="en-US" sz="1200" kern="1200" dirty="0">
                <a:solidFill>
                  <a:schemeClr val="tx1"/>
                </a:solidFill>
                <a:latin typeface="+mn-lt"/>
                <a:ea typeface="Microsoft YaHei UI" panose="020B0503020204020204" pitchFamily="34" charset="-122"/>
                <a:cs typeface="+mn-cs"/>
              </a:rPr>
              <a:t>开头的几个</a:t>
            </a:r>
            <a:r>
              <a:rPr lang="en-US" altLang="zh-CN" sz="1200" kern="1200" dirty="0">
                <a:solidFill>
                  <a:schemeClr val="tx1"/>
                </a:solidFill>
                <a:latin typeface="+mn-lt"/>
                <a:ea typeface="Microsoft YaHei UI" panose="020B0503020204020204" pitchFamily="34" charset="-122"/>
                <a:cs typeface="+mn-cs"/>
              </a:rPr>
              <a:t>SYSCALL</a:t>
            </a:r>
            <a:r>
              <a:rPr lang="zh-CN" altLang="en-US" sz="1200" kern="1200" dirty="0">
                <a:solidFill>
                  <a:schemeClr val="tx1"/>
                </a:solidFill>
                <a:latin typeface="+mn-lt"/>
                <a:ea typeface="Microsoft YaHei UI" panose="020B0503020204020204" pitchFamily="34" charset="-122"/>
                <a:cs typeface="+mn-cs"/>
              </a:rPr>
              <a:t>。如下：</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aio_read</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aio_write</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ssize_t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aio_return</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17</a:t>
            </a:fld>
            <a:endParaRPr lang="en-US" altLang="zh-CN" dirty="0"/>
          </a:p>
        </p:txBody>
      </p:sp>
    </p:spTree>
    <p:extLst>
      <p:ext uri="{BB962C8B-B14F-4D97-AF65-F5344CB8AC3E}">
        <p14:creationId xmlns:p14="http://schemas.microsoft.com/office/powerpoint/2010/main" val="241789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Poll</a:t>
            </a:r>
            <a:r>
              <a:rPr lang="zh-CN" altLang="en-US" dirty="0"/>
              <a:t>类似于</a:t>
            </a:r>
            <a:r>
              <a:rPr lang="en-US" altLang="zh-CN" dirty="0"/>
              <a:t>select</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37</a:t>
            </a:fld>
            <a:endParaRPr lang="en-US" altLang="zh-CN" dirty="0"/>
          </a:p>
        </p:txBody>
      </p:sp>
    </p:spTree>
    <p:extLst>
      <p:ext uri="{BB962C8B-B14F-4D97-AF65-F5344CB8AC3E}">
        <p14:creationId xmlns:p14="http://schemas.microsoft.com/office/powerpoint/2010/main" val="892067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609600" indent="-609600"/>
            <a:r>
              <a:rPr lang="en-US" altLang="zh-CN" dirty="0"/>
              <a:t>IO</a:t>
            </a:r>
            <a:r>
              <a:rPr lang="zh-CN" altLang="en-US" dirty="0"/>
              <a:t>效率不随</a:t>
            </a:r>
            <a:r>
              <a:rPr lang="en-US" altLang="zh-CN" dirty="0"/>
              <a:t>FD</a:t>
            </a:r>
            <a:r>
              <a:rPr lang="zh-CN" altLang="en-US" dirty="0"/>
              <a:t>数目增加而线性下降</a:t>
            </a:r>
            <a:endParaRPr lang="en-US" altLang="zh-CN" dirty="0"/>
          </a:p>
          <a:p>
            <a:pPr marL="609600" indent="-609600"/>
            <a:r>
              <a:rPr lang="en-US" altLang="zh-CN" dirty="0"/>
              <a:t>    </a:t>
            </a:r>
            <a:r>
              <a:rPr lang="zh-CN" altLang="en-US" dirty="0"/>
              <a:t>传统的</a:t>
            </a:r>
            <a:r>
              <a:rPr lang="en-US" altLang="zh-CN" dirty="0"/>
              <a:t>select/poll</a:t>
            </a:r>
            <a:r>
              <a:rPr lang="zh-CN" altLang="en-US" dirty="0"/>
              <a:t>另一个致命弱点就是当你拥有一个很大的</a:t>
            </a:r>
            <a:r>
              <a:rPr lang="en-US" altLang="zh-CN" dirty="0"/>
              <a:t>socket</a:t>
            </a:r>
            <a:r>
              <a:rPr lang="zh-CN" altLang="en-US" dirty="0"/>
              <a:t>集合，不过由于网络延时，任一时间只有部分的</a:t>
            </a:r>
            <a:r>
              <a:rPr lang="en-US" altLang="zh-CN" dirty="0"/>
              <a:t>socket</a:t>
            </a:r>
            <a:r>
              <a:rPr lang="zh-CN" altLang="en-US" dirty="0"/>
              <a:t>是</a:t>
            </a:r>
            <a:r>
              <a:rPr lang="zh-CN" altLang="en-US" dirty="0">
                <a:latin typeface="+mn-lt"/>
              </a:rPr>
              <a:t>“</a:t>
            </a:r>
            <a:r>
              <a:rPr lang="zh-CN" altLang="en-US" dirty="0"/>
              <a:t>活跃</a:t>
            </a:r>
            <a:r>
              <a:rPr lang="zh-CN" altLang="en-US" dirty="0">
                <a:latin typeface="+mn-lt"/>
              </a:rPr>
              <a:t>”</a:t>
            </a:r>
            <a:r>
              <a:rPr lang="zh-CN" altLang="en-US" dirty="0"/>
              <a:t>的，但是</a:t>
            </a:r>
            <a:r>
              <a:rPr lang="en-US" altLang="zh-CN" dirty="0"/>
              <a:t>select/poll</a:t>
            </a:r>
            <a:r>
              <a:rPr lang="zh-CN" altLang="en-US" dirty="0"/>
              <a:t>每次调用都会线性扫描全的集合，导致效率呈现线性下降。但是</a:t>
            </a:r>
            <a:r>
              <a:rPr lang="en-US" altLang="zh-CN" dirty="0" err="1"/>
              <a:t>epoll</a:t>
            </a:r>
            <a:r>
              <a:rPr lang="zh-CN" altLang="en-US" dirty="0"/>
              <a:t>不存在这个问题，它只会对</a:t>
            </a:r>
            <a:r>
              <a:rPr lang="zh-CN" altLang="en-US" dirty="0">
                <a:latin typeface="+mn-lt"/>
              </a:rPr>
              <a:t>“</a:t>
            </a:r>
            <a:r>
              <a:rPr lang="zh-CN" altLang="en-US" dirty="0"/>
              <a:t>活跃</a:t>
            </a:r>
            <a:r>
              <a:rPr lang="zh-CN" altLang="en-US" dirty="0">
                <a:latin typeface="+mn-lt"/>
              </a:rPr>
              <a:t>”</a:t>
            </a:r>
            <a:r>
              <a:rPr lang="zh-CN" altLang="en-US" dirty="0"/>
              <a:t>的</a:t>
            </a:r>
            <a:r>
              <a:rPr lang="en-US" altLang="zh-CN" dirty="0"/>
              <a:t>socket</a:t>
            </a:r>
            <a:r>
              <a:rPr lang="zh-CN" altLang="en-US" dirty="0"/>
              <a:t>进行操作 。</a:t>
            </a:r>
            <a:endParaRPr lang="en-US" altLang="zh-CN" dirty="0"/>
          </a:p>
          <a:p>
            <a:r>
              <a:rPr lang="zh-CN" altLang="en-US" dirty="0"/>
              <a:t>加速内核与用户空间的消息传递</a:t>
            </a:r>
            <a:endParaRPr lang="en-US" altLang="zh-CN" dirty="0"/>
          </a:p>
          <a:p>
            <a:r>
              <a:rPr lang="en-US" altLang="zh-CN" baseline="0" dirty="0"/>
              <a:t>     </a:t>
            </a:r>
            <a:r>
              <a:rPr lang="zh-CN" altLang="en-US" dirty="0"/>
              <a:t>无论是</a:t>
            </a:r>
            <a:r>
              <a:rPr lang="en-US" altLang="zh-CN" dirty="0" err="1"/>
              <a:t>select,poll</a:t>
            </a:r>
            <a:r>
              <a:rPr lang="zh-CN" altLang="en-US" dirty="0"/>
              <a:t>还是</a:t>
            </a:r>
            <a:r>
              <a:rPr lang="en-US" altLang="zh-CN" dirty="0" err="1"/>
              <a:t>epoll</a:t>
            </a:r>
            <a:r>
              <a:rPr lang="zh-CN" altLang="en-US" dirty="0"/>
              <a:t>都需要内核把</a:t>
            </a:r>
            <a:r>
              <a:rPr lang="en-US" altLang="zh-CN" dirty="0"/>
              <a:t>FD</a:t>
            </a:r>
            <a:r>
              <a:rPr lang="zh-CN" altLang="en-US" dirty="0"/>
              <a:t>消息通知给用户空间，如何避免不必要的内存拷贝就很重要，在这点上，</a:t>
            </a:r>
            <a:r>
              <a:rPr lang="en-US" altLang="zh-CN" dirty="0" err="1"/>
              <a:t>epoll</a:t>
            </a:r>
            <a:r>
              <a:rPr lang="zh-CN" altLang="en-US" dirty="0"/>
              <a:t>是通过内核于用户空间</a:t>
            </a:r>
            <a:r>
              <a:rPr lang="en-US" altLang="zh-CN" dirty="0" err="1"/>
              <a:t>mmap</a:t>
            </a:r>
            <a:r>
              <a:rPr lang="zh-CN" altLang="en-US" dirty="0"/>
              <a:t>同一块内存实现的。</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41</a:t>
            </a:fld>
            <a:endParaRPr lang="en-US" altLang="zh-CN" dirty="0"/>
          </a:p>
        </p:txBody>
      </p:sp>
    </p:spTree>
    <p:extLst>
      <p:ext uri="{BB962C8B-B14F-4D97-AF65-F5344CB8AC3E}">
        <p14:creationId xmlns:p14="http://schemas.microsoft.com/office/powerpoint/2010/main" val="139711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横轴为</a:t>
            </a:r>
            <a:r>
              <a:rPr lang="zh-CN" altLang="en-US" sz="1200" b="0" i="0" kern="1200" dirty="0">
                <a:solidFill>
                  <a:schemeClr val="tx1"/>
                </a:solidFill>
                <a:latin typeface="+mn-lt"/>
                <a:ea typeface="Microsoft YaHei UI" panose="020B0503020204020204" pitchFamily="34" charset="-122"/>
                <a:cs typeface="+mn-cs"/>
              </a:rPr>
              <a:t>文件描述符集合的连接数。</a:t>
            </a:r>
            <a:endParaRPr lang="en-US" altLang="zh-CN" sz="1200" b="0" i="0" kern="1200" dirty="0">
              <a:solidFill>
                <a:schemeClr val="tx1"/>
              </a:solidFill>
              <a:latin typeface="+mn-lt"/>
              <a:ea typeface="Microsoft YaHei UI" panose="020B0503020204020204" pitchFamily="34" charset="-122"/>
              <a:cs typeface="+mn-cs"/>
            </a:endParaRPr>
          </a:p>
          <a:p>
            <a:r>
              <a:rPr lang="zh-CN" altLang="en-US" sz="1200" b="0" i="0" kern="1200" dirty="0">
                <a:solidFill>
                  <a:schemeClr val="tx1"/>
                </a:solidFill>
                <a:latin typeface="+mn-lt"/>
                <a:ea typeface="Microsoft YaHei UI" panose="020B0503020204020204" pitchFamily="34" charset="-122"/>
                <a:cs typeface="+mn-cs"/>
              </a:rPr>
              <a:t>纵轴为每秒能处理的的请求数。</a:t>
            </a:r>
            <a:endParaRPr lang="en-US" altLang="zh-CN" sz="1200" b="0" i="0" kern="1200" dirty="0">
              <a:solidFill>
                <a:schemeClr val="tx1"/>
              </a:solidFill>
              <a:latin typeface="+mn-lt"/>
              <a:ea typeface="Microsoft YaHei UI" panose="020B0503020204020204" pitchFamily="34" charset="-122"/>
              <a:cs typeface="+mn-cs"/>
            </a:endParaRPr>
          </a:p>
          <a:p>
            <a:r>
              <a:rPr lang="zh-CN" altLang="en-US" sz="1200" b="0" i="0" kern="1200" dirty="0">
                <a:solidFill>
                  <a:schemeClr val="tx1"/>
                </a:solidFill>
                <a:latin typeface="+mn-lt"/>
                <a:ea typeface="Microsoft YaHei UI" panose="020B0503020204020204" pitchFamily="34" charset="-122"/>
                <a:cs typeface="+mn-cs"/>
              </a:rPr>
              <a:t>可以看到，当连接数增加时，</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和</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呈线性降级。</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42</a:t>
            </a:fld>
            <a:endParaRPr lang="en-US" altLang="zh-CN" dirty="0"/>
          </a:p>
        </p:txBody>
      </p:sp>
    </p:spTree>
    <p:extLst>
      <p:ext uri="{BB962C8B-B14F-4D97-AF65-F5344CB8AC3E}">
        <p14:creationId xmlns:p14="http://schemas.microsoft.com/office/powerpoint/2010/main" val="74273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dirty="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57</a:t>
            </a:fld>
            <a:endParaRPr lang="en-US" altLang="zh-CN" dirty="0"/>
          </a:p>
        </p:txBody>
      </p:sp>
    </p:spTree>
    <p:extLst>
      <p:ext uri="{BB962C8B-B14F-4D97-AF65-F5344CB8AC3E}">
        <p14:creationId xmlns:p14="http://schemas.microsoft.com/office/powerpoint/2010/main" val="283038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dirty="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58</a:t>
            </a:fld>
            <a:endParaRPr lang="en-US" altLang="zh-CN" dirty="0"/>
          </a:p>
        </p:txBody>
      </p:sp>
    </p:spTree>
    <p:extLst>
      <p:ext uri="{BB962C8B-B14F-4D97-AF65-F5344CB8AC3E}">
        <p14:creationId xmlns:p14="http://schemas.microsoft.com/office/powerpoint/2010/main" val="2968879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59</a:t>
            </a:fld>
            <a:endParaRPr lang="en-US" altLang="zh-CN" dirty="0"/>
          </a:p>
        </p:txBody>
      </p:sp>
    </p:spTree>
    <p:extLst>
      <p:ext uri="{BB962C8B-B14F-4D97-AF65-F5344CB8AC3E}">
        <p14:creationId xmlns:p14="http://schemas.microsoft.com/office/powerpoint/2010/main" val="233106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a:t>
            </a:fld>
            <a:endParaRPr lang="en-US" altLang="zh-CN" dirty="0"/>
          </a:p>
        </p:txBody>
      </p:sp>
    </p:spTree>
    <p:extLst>
      <p:ext uri="{BB962C8B-B14F-4D97-AF65-F5344CB8AC3E}">
        <p14:creationId xmlns:p14="http://schemas.microsoft.com/office/powerpoint/2010/main" val="1995336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60</a:t>
            </a:fld>
            <a:endParaRPr lang="en-US" altLang="zh-CN" dirty="0"/>
          </a:p>
        </p:txBody>
      </p:sp>
    </p:spTree>
    <p:extLst>
      <p:ext uri="{BB962C8B-B14F-4D97-AF65-F5344CB8AC3E}">
        <p14:creationId xmlns:p14="http://schemas.microsoft.com/office/powerpoint/2010/main" val="262368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61</a:t>
            </a:fld>
            <a:endParaRPr lang="en-US" altLang="zh-CN" dirty="0"/>
          </a:p>
        </p:txBody>
      </p:sp>
    </p:spTree>
    <p:extLst>
      <p:ext uri="{BB962C8B-B14F-4D97-AF65-F5344CB8AC3E}">
        <p14:creationId xmlns:p14="http://schemas.microsoft.com/office/powerpoint/2010/main" val="3580161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62</a:t>
            </a:fld>
            <a:endParaRPr lang="en-US" altLang="zh-CN" dirty="0"/>
          </a:p>
        </p:txBody>
      </p:sp>
    </p:spTree>
    <p:extLst>
      <p:ext uri="{BB962C8B-B14F-4D97-AF65-F5344CB8AC3E}">
        <p14:creationId xmlns:p14="http://schemas.microsoft.com/office/powerpoint/2010/main" val="1506971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63</a:t>
            </a:fld>
            <a:endParaRPr lang="en-US" altLang="zh-CN" dirty="0"/>
          </a:p>
        </p:txBody>
      </p:sp>
    </p:spTree>
    <p:extLst>
      <p:ext uri="{BB962C8B-B14F-4D97-AF65-F5344CB8AC3E}">
        <p14:creationId xmlns:p14="http://schemas.microsoft.com/office/powerpoint/2010/main" val="182507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64</a:t>
            </a:fld>
            <a:endParaRPr lang="en-US" altLang="zh-CN" dirty="0"/>
          </a:p>
        </p:txBody>
      </p:sp>
    </p:spTree>
    <p:extLst>
      <p:ext uri="{BB962C8B-B14F-4D97-AF65-F5344CB8AC3E}">
        <p14:creationId xmlns:p14="http://schemas.microsoft.com/office/powerpoint/2010/main" val="3183371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65</a:t>
            </a:fld>
            <a:endParaRPr lang="en-US" altLang="zh-CN" dirty="0"/>
          </a:p>
        </p:txBody>
      </p:sp>
    </p:spTree>
    <p:extLst>
      <p:ext uri="{BB962C8B-B14F-4D97-AF65-F5344CB8AC3E}">
        <p14:creationId xmlns:p14="http://schemas.microsoft.com/office/powerpoint/2010/main" val="171392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200" b="0" i="0" kern="1200" dirty="0">
                <a:solidFill>
                  <a:schemeClr val="tx1"/>
                </a:solidFill>
                <a:latin typeface="+mn-lt"/>
                <a:ea typeface="Microsoft YaHei UI" panose="020B0503020204020204" pitchFamily="34" charset="-122"/>
                <a:cs typeface="+mn-cs"/>
              </a:rPr>
              <a:t>阻塞：阻塞是个什么概念呢？比如某个时候你在等快递，但是你不知道快递什么时候过来，而且你没有别的事可以干（或者说接下来的事要等快递来了才能做）；那么你可以去睡觉了，因为你知道快递把货送来时一定会给你打个电话（假定一定能叫醒你）。</a:t>
            </a:r>
          </a:p>
          <a:p>
            <a:r>
              <a:rPr lang="zh-CN" altLang="en-US" sz="1200" b="0" i="0" kern="1200" dirty="0">
                <a:solidFill>
                  <a:schemeClr val="tx1"/>
                </a:solidFill>
                <a:latin typeface="+mn-lt"/>
                <a:ea typeface="Microsoft YaHei UI" panose="020B0503020204020204" pitchFamily="34" charset="-122"/>
                <a:cs typeface="+mn-cs"/>
              </a:rPr>
              <a:t>非阻塞忙轮询：接着上面等快递的例子，如果用忙轮询的方法，那么你需要知道快递员的手机号，然后每分钟给他挂个电话：“你到了没？”</a:t>
            </a:r>
          </a:p>
          <a:p>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多路复用：为了避免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事件时，就从阻塞态中醒来。于是我们的程序就会轮询一遍所有的流，如果没有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事件产生，我们的程序就会阻塞在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处。但是依然有个问题，我们从</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那里仅仅知道了，有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事件发生了，但却并不知道是那几个流（可能有一个，多个，甚至全部），我们只能无差别轮询所有流，找出能读出数据，或者写入数据的流，对他们进行操作。</a:t>
            </a:r>
          </a:p>
          <a:p>
            <a:r>
              <a:rPr lang="zh-CN" altLang="en-US" sz="1200" b="0" i="0" kern="1200" dirty="0">
                <a:solidFill>
                  <a:schemeClr val="tx1"/>
                </a:solidFill>
                <a:latin typeface="+mn-lt"/>
                <a:ea typeface="Microsoft YaHei UI" panose="020B0503020204020204" pitchFamily="34" charset="-122"/>
                <a:cs typeface="+mn-cs"/>
              </a:rPr>
              <a:t>    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，我们有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的无差别轮询复杂度，同时处理的流越多，没一次无差别轮询时间就越长。而</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p>
          <a:p>
            <a:r>
              <a:rPr lang="zh-CN" altLang="en-US" sz="1200" b="0" i="0" kern="1200" dirty="0">
                <a:solidFill>
                  <a:schemeClr val="tx1"/>
                </a:solidFill>
                <a:latin typeface="+mn-lt"/>
                <a:ea typeface="Microsoft YaHei UI" panose="020B0503020204020204" pitchFamily="34" charset="-122"/>
                <a:cs typeface="+mn-cs"/>
              </a:rPr>
              <a:t>于是我们可以把“忙”字去掉了）。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a:t>
            </a:fld>
            <a:endParaRPr lang="en-US" altLang="zh-CN" dirty="0"/>
          </a:p>
        </p:txBody>
      </p:sp>
    </p:spTree>
    <p:extLst>
      <p:ext uri="{BB962C8B-B14F-4D97-AF65-F5344CB8AC3E}">
        <p14:creationId xmlns:p14="http://schemas.microsoft.com/office/powerpoint/2010/main" val="76396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一个进程调用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，然后系统调用并不返回知道有数据报到达本地系统，然后系统将数据拷贝到进程的缓存中。 </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我</a:t>
            </a:r>
            <a:r>
              <a:rPr lang="zh-CN" altLang="en-US" sz="1200" b="0" i="0" kern="1200" dirty="0">
                <a:solidFill>
                  <a:srgbClr val="C00000"/>
                </a:solidFill>
                <a:latin typeface="+mn-lt"/>
                <a:ea typeface="Microsoft YaHei UI" panose="020B0503020204020204" pitchFamily="34" charset="-122"/>
                <a:cs typeface="+mn-cs"/>
              </a:rPr>
              <a:t>们称这个进程在调用</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一直到从</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返回这段时间是阻塞的</a:t>
            </a:r>
            <a:r>
              <a:rPr lang="zh-CN" altLang="en-US" sz="1200" b="0" i="0" kern="1200" dirty="0">
                <a:solidFill>
                  <a:schemeClr val="tx1"/>
                </a:solidFill>
                <a:latin typeface="+mn-lt"/>
                <a:ea typeface="Microsoft YaHei UI" panose="020B0503020204020204" pitchFamily="34" charset="-122"/>
                <a:cs typeface="+mn-cs"/>
              </a:rPr>
              <a:t>。当</a:t>
            </a:r>
            <a:r>
              <a:rPr lang="en-US" altLang="zh-CN" sz="1200" b="0" i="0" kern="1200" dirty="0" err="1">
                <a:solidFill>
                  <a:schemeClr val="tx1"/>
                </a:solidFill>
                <a:latin typeface="+mn-lt"/>
                <a:ea typeface="Microsoft YaHei UI" panose="020B0503020204020204" pitchFamily="34" charset="-122"/>
                <a:cs typeface="+mn-cs"/>
              </a:rPr>
              <a:t>recvfrom</a:t>
            </a:r>
            <a:r>
              <a:rPr lang="zh-CN" altLang="en-US" sz="1200" b="0" i="0" kern="1200" dirty="0">
                <a:solidFill>
                  <a:schemeClr val="tx1"/>
                </a:solidFill>
                <a:latin typeface="+mn-lt"/>
                <a:ea typeface="Microsoft YaHei UI" panose="020B0503020204020204" pitchFamily="34" charset="-122"/>
                <a:cs typeface="+mn-cs"/>
              </a:rPr>
              <a:t>正常返回时，我们的进程继续它的操作。</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阻塞</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模式下，一个进程只能处理一个流的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8</a:t>
            </a:fld>
            <a:endParaRPr lang="en-US" altLang="zh-CN" dirty="0"/>
          </a:p>
        </p:txBody>
      </p:sp>
    </p:spTree>
    <p:extLst>
      <p:ext uri="{BB962C8B-B14F-4D97-AF65-F5344CB8AC3E}">
        <p14:creationId xmlns:p14="http://schemas.microsoft.com/office/powerpoint/2010/main" val="21279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一个进程调用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，然后系统调用并不返回知道有数据报到达本地系统，然后系统将数据拷贝到进程的缓存中。 </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我</a:t>
            </a:r>
            <a:r>
              <a:rPr lang="zh-CN" altLang="en-US" sz="1200" b="0" i="0" kern="1200" dirty="0">
                <a:solidFill>
                  <a:srgbClr val="C00000"/>
                </a:solidFill>
                <a:latin typeface="+mn-lt"/>
                <a:ea typeface="Microsoft YaHei UI" panose="020B0503020204020204" pitchFamily="34" charset="-122"/>
                <a:cs typeface="+mn-cs"/>
              </a:rPr>
              <a:t>们称这个进程在调用</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一直到从</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返回这段时间是阻塞的</a:t>
            </a:r>
            <a:r>
              <a:rPr lang="zh-CN" altLang="en-US" sz="1200" b="0" i="0" kern="1200" dirty="0">
                <a:solidFill>
                  <a:schemeClr val="tx1"/>
                </a:solidFill>
                <a:latin typeface="+mn-lt"/>
                <a:ea typeface="Microsoft YaHei UI" panose="020B0503020204020204" pitchFamily="34" charset="-122"/>
                <a:cs typeface="+mn-cs"/>
              </a:rPr>
              <a:t>。当</a:t>
            </a:r>
            <a:r>
              <a:rPr lang="en-US" altLang="zh-CN" sz="1200" b="0" i="0" kern="1200" dirty="0" err="1">
                <a:solidFill>
                  <a:schemeClr val="tx1"/>
                </a:solidFill>
                <a:latin typeface="+mn-lt"/>
                <a:ea typeface="Microsoft YaHei UI" panose="020B0503020204020204" pitchFamily="34" charset="-122"/>
                <a:cs typeface="+mn-cs"/>
              </a:rPr>
              <a:t>recvfrom</a:t>
            </a:r>
            <a:r>
              <a:rPr lang="zh-CN" altLang="en-US" sz="1200" b="0" i="0" kern="1200" dirty="0">
                <a:solidFill>
                  <a:schemeClr val="tx1"/>
                </a:solidFill>
                <a:latin typeface="+mn-lt"/>
                <a:ea typeface="Microsoft YaHei UI" panose="020B0503020204020204" pitchFamily="34" charset="-122"/>
                <a:cs typeface="+mn-cs"/>
              </a:rPr>
              <a:t>正常返回后，我们的进程继续它的操作。</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阻塞</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模式下，一个进程只能处理一个流的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9</a:t>
            </a:fld>
            <a:endParaRPr lang="en-US" altLang="zh-CN" dirty="0"/>
          </a:p>
        </p:txBody>
      </p:sp>
    </p:spTree>
    <p:extLst>
      <p:ext uri="{BB962C8B-B14F-4D97-AF65-F5344CB8AC3E}">
        <p14:creationId xmlns:p14="http://schemas.microsoft.com/office/powerpoint/2010/main" val="200516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icrosoft YaHei UI" panose="020B0503020204020204" pitchFamily="34" charset="-122"/>
                <a:cs typeface="+mn-cs"/>
              </a:rPr>
              <a:t>1.</a:t>
            </a:r>
            <a:r>
              <a:rPr lang="zh-CN" altLang="en-US" sz="1200" b="0" i="0" kern="1200" dirty="0">
                <a:solidFill>
                  <a:schemeClr val="tx1"/>
                </a:solidFill>
                <a:latin typeface="+mn-lt"/>
                <a:ea typeface="Microsoft YaHei UI" panose="020B0503020204020204" pitchFamily="34" charset="-122"/>
                <a:cs typeface="+mn-cs"/>
              </a:rPr>
              <a:t>非阻塞模式的使用并不普遍，因为非阻塞模式会浪费大量的</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a:t>
            </a:r>
            <a:br>
              <a:rPr lang="zh-CN" altLang="en-US" dirty="0"/>
            </a:br>
            <a:r>
              <a:rPr lang="en-US" altLang="zh-CN" dirty="0"/>
              <a:t>2.</a:t>
            </a:r>
            <a:r>
              <a:rPr lang="zh-CN" altLang="en-US" sz="1200" b="0" i="0" kern="1200" dirty="0">
                <a:solidFill>
                  <a:schemeClr val="tx1"/>
                </a:solidFill>
                <a:latin typeface="+mn-lt"/>
                <a:ea typeface="Microsoft YaHei UI" panose="020B0503020204020204" pitchFamily="34" charset="-122"/>
                <a:cs typeface="+mn-cs"/>
              </a:rPr>
              <a:t>当我们将一个套接字设置为非阻塞模式，我们相当于告诉了系统内核： “当我请求的</a:t>
            </a:r>
            <a:r>
              <a:rPr lang="en-US" altLang="zh-CN" sz="1200" b="0" i="0" kern="1200" dirty="0">
                <a:solidFill>
                  <a:schemeClr val="tx1"/>
                </a:solidFill>
                <a:latin typeface="+mn-lt"/>
                <a:ea typeface="Microsoft YaHei UI" panose="020B0503020204020204" pitchFamily="34" charset="-122"/>
                <a:cs typeface="+mn-cs"/>
              </a:rPr>
              <a:t>I/O </a:t>
            </a:r>
            <a:r>
              <a:rPr lang="zh-CN" altLang="en-US" sz="1200" b="0" i="0" kern="1200" dirty="0">
                <a:solidFill>
                  <a:schemeClr val="tx1"/>
                </a:solidFill>
                <a:latin typeface="+mn-lt"/>
                <a:ea typeface="Microsoft YaHei UI" panose="020B0503020204020204" pitchFamily="34" charset="-122"/>
                <a:cs typeface="+mn-cs"/>
              </a:rPr>
              <a:t>操作不能够马上完成，你想让我的进程进行休眠等待的时候，不要这么做，请马上返回一个错误给我。”</a:t>
            </a:r>
            <a:br>
              <a:rPr lang="zh-CN" altLang="en-US" dirty="0"/>
            </a:br>
            <a:r>
              <a:rPr lang="en-US" altLang="zh-CN" dirty="0"/>
              <a:t>3.</a:t>
            </a:r>
            <a:r>
              <a:rPr lang="zh-CN" altLang="en-US" sz="1200" b="0" i="0" kern="1200" dirty="0">
                <a:solidFill>
                  <a:schemeClr val="tx1"/>
                </a:solidFill>
                <a:latin typeface="+mn-lt"/>
                <a:ea typeface="Microsoft YaHei UI" panose="020B0503020204020204" pitchFamily="34" charset="-122"/>
                <a:cs typeface="+mn-cs"/>
              </a:rPr>
              <a:t>我们开始对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的三次调用，因为系统还没有接收到网络数据，所以内核马上返回一个 </a:t>
            </a:r>
            <a:r>
              <a:rPr lang="en-US" altLang="zh-CN" sz="1200" b="0" i="0" kern="1200" dirty="0">
                <a:solidFill>
                  <a:schemeClr val="tx1"/>
                </a:solidFill>
                <a:latin typeface="+mn-lt"/>
                <a:ea typeface="Microsoft YaHei UI" panose="020B0503020204020204" pitchFamily="34" charset="-122"/>
                <a:cs typeface="+mn-cs"/>
              </a:rPr>
              <a:t>EWOULDBLOCK</a:t>
            </a:r>
            <a:r>
              <a:rPr lang="zh-CN" altLang="en-US" sz="1200" b="0" i="0" kern="1200" dirty="0">
                <a:solidFill>
                  <a:schemeClr val="tx1"/>
                </a:solidFill>
                <a:latin typeface="+mn-lt"/>
                <a:ea typeface="Microsoft YaHei UI" panose="020B0503020204020204" pitchFamily="34" charset="-122"/>
                <a:cs typeface="+mn-cs"/>
              </a:rPr>
              <a:t>的错误。</a:t>
            </a:r>
            <a:br>
              <a:rPr lang="zh-CN" altLang="en-US" dirty="0"/>
            </a:br>
            <a:r>
              <a:rPr lang="en-US" altLang="zh-CN" dirty="0"/>
              <a:t>4.</a:t>
            </a:r>
            <a:r>
              <a:rPr lang="zh-CN" altLang="en-US" sz="1200" b="0" i="0" kern="1200" dirty="0">
                <a:solidFill>
                  <a:schemeClr val="tx1"/>
                </a:solidFill>
                <a:latin typeface="+mn-lt"/>
                <a:ea typeface="Microsoft YaHei UI" panose="020B0503020204020204" pitchFamily="34" charset="-122"/>
                <a:cs typeface="+mn-cs"/>
              </a:rPr>
              <a:t>第四次我们调用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函数，一个数据报已经到达了，内核将它拷贝到我们的应用程序的缓冲区中，然后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正常返回，我们就可以对接收到的数据进行处理了。</a:t>
            </a:r>
            <a:br>
              <a:rPr lang="zh-CN" altLang="en-US" dirty="0"/>
            </a:br>
            <a:r>
              <a:rPr lang="en-US" altLang="zh-CN" dirty="0"/>
              <a:t>5.</a:t>
            </a:r>
            <a:r>
              <a:rPr lang="zh-CN" altLang="en-US" sz="1200" b="0" i="0" kern="1200" dirty="0">
                <a:solidFill>
                  <a:schemeClr val="tx1"/>
                </a:solidFill>
                <a:latin typeface="+mn-lt"/>
                <a:ea typeface="Microsoft YaHei UI" panose="020B0503020204020204" pitchFamily="34" charset="-122"/>
                <a:cs typeface="+mn-cs"/>
              </a:rPr>
              <a:t>当一个应用程序使用了非阻塞模式的套接字，它需要使用一个循环，以监听测试是否一个文件描述符有数据可读</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称做 </a:t>
            </a:r>
            <a:r>
              <a:rPr lang="en-US" altLang="zh-CN" sz="1200" b="0" i="0" kern="1200" dirty="0">
                <a:solidFill>
                  <a:schemeClr val="tx1"/>
                </a:solidFill>
                <a:latin typeface="+mn-lt"/>
                <a:ea typeface="Microsoft YaHei UI" panose="020B0503020204020204" pitchFamily="34" charset="-122"/>
                <a:cs typeface="+mn-cs"/>
              </a:rPr>
              <a:t>polling(</a:t>
            </a:r>
            <a:r>
              <a:rPr lang="zh-CN" altLang="en-US" sz="1200" b="0" i="0" kern="1200" dirty="0">
                <a:solidFill>
                  <a:schemeClr val="tx1"/>
                </a:solidFill>
                <a:latin typeface="+mn-lt"/>
                <a:ea typeface="Microsoft YaHei UI" panose="020B0503020204020204" pitchFamily="34" charset="-122"/>
                <a:cs typeface="+mn-cs"/>
              </a:rPr>
              <a:t>轮询</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。应用程序不停的 </a:t>
            </a:r>
            <a:r>
              <a:rPr lang="en-US" altLang="zh-CN" sz="1200" b="0" i="0" kern="1200" dirty="0">
                <a:solidFill>
                  <a:schemeClr val="tx1"/>
                </a:solidFill>
                <a:latin typeface="+mn-lt"/>
                <a:ea typeface="Microsoft YaHei UI" panose="020B0503020204020204" pitchFamily="34" charset="-122"/>
                <a:cs typeface="+mn-cs"/>
              </a:rPr>
              <a:t>polling </a:t>
            </a:r>
            <a:r>
              <a:rPr lang="zh-CN" altLang="en-US" sz="1200" b="0" i="0" kern="1200" dirty="0">
                <a:solidFill>
                  <a:schemeClr val="tx1"/>
                </a:solidFill>
                <a:latin typeface="+mn-lt"/>
                <a:ea typeface="Microsoft YaHei UI" panose="020B0503020204020204" pitchFamily="34" charset="-122"/>
                <a:cs typeface="+mn-cs"/>
              </a:rPr>
              <a:t>内核来检查是否 </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操作已经就绪。这将是一个极浪费 </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资源的操作。这种模式使用中不是很普遍。</a:t>
            </a:r>
            <a:endParaRPr lang="en-US" altLang="zh-CN" sz="1200" b="0" i="0" kern="1200" dirty="0">
              <a:solidFill>
                <a:schemeClr val="tx1"/>
              </a:solidFill>
              <a:latin typeface="+mn-lt"/>
              <a:ea typeface="Microsoft YaHei UI" panose="020B0503020204020204" pitchFamily="34" charset="-122"/>
              <a:cs typeface="+mn-cs"/>
            </a:endParaRPr>
          </a:p>
          <a:p>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UNP</a:t>
            </a:r>
            <a:r>
              <a:rPr lang="zh-CN" altLang="en-US" sz="1200" b="0" i="0" kern="1200" dirty="0">
                <a:solidFill>
                  <a:schemeClr val="tx1"/>
                </a:solidFill>
                <a:latin typeface="+mn-lt"/>
                <a:ea typeface="Microsoft YaHei UI" panose="020B0503020204020204" pitchFamily="34" charset="-122"/>
                <a:cs typeface="+mn-cs"/>
              </a:rPr>
              <a:t>第三章讲述了如何使用</a:t>
            </a:r>
            <a:r>
              <a:rPr lang="en-US" altLang="zh-CN" sz="1200" b="0" i="0" kern="1200" dirty="0" err="1">
                <a:solidFill>
                  <a:schemeClr val="tx1"/>
                </a:solidFill>
                <a:latin typeface="+mn-lt"/>
                <a:ea typeface="Microsoft YaHei UI" panose="020B0503020204020204" pitchFamily="34" charset="-122"/>
                <a:cs typeface="+mn-cs"/>
              </a:rPr>
              <a:t>fcntl</a:t>
            </a:r>
            <a:r>
              <a:rPr lang="zh-CN" altLang="en-US" sz="1200" b="0" i="0" kern="1200" dirty="0">
                <a:solidFill>
                  <a:schemeClr val="tx1"/>
                </a:solidFill>
                <a:latin typeface="+mn-lt"/>
                <a:ea typeface="Microsoft YaHei UI" panose="020B0503020204020204" pitchFamily="34" charset="-122"/>
                <a:cs typeface="+mn-cs"/>
              </a:rPr>
              <a:t>或者</a:t>
            </a:r>
            <a:r>
              <a:rPr lang="en-US" altLang="zh-CN" sz="1200" b="0" i="0" kern="1200" dirty="0" err="1">
                <a:solidFill>
                  <a:schemeClr val="tx1"/>
                </a:solidFill>
                <a:latin typeface="+mn-lt"/>
                <a:ea typeface="Microsoft YaHei UI" panose="020B0503020204020204" pitchFamily="34" charset="-122"/>
                <a:cs typeface="+mn-cs"/>
              </a:rPr>
              <a:t>ioctl</a:t>
            </a:r>
            <a:r>
              <a:rPr lang="zh-CN" altLang="en-US" sz="1200" b="0" i="0" kern="1200" dirty="0">
                <a:solidFill>
                  <a:schemeClr val="tx1"/>
                </a:solidFill>
                <a:latin typeface="+mn-lt"/>
                <a:ea typeface="Microsoft YaHei UI" panose="020B0503020204020204" pitchFamily="34" charset="-122"/>
                <a:cs typeface="+mn-cs"/>
              </a:rPr>
              <a:t>函数来设置套接字的非阻塞模式。</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a:t>
            </a:fld>
            <a:endParaRPr lang="en-US" altLang="zh-CN" dirty="0"/>
          </a:p>
        </p:txBody>
      </p:sp>
    </p:spTree>
    <p:extLst>
      <p:ext uri="{BB962C8B-B14F-4D97-AF65-F5344CB8AC3E}">
        <p14:creationId xmlns:p14="http://schemas.microsoft.com/office/powerpoint/2010/main" val="88942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icrosoft YaHei UI" panose="020B0503020204020204" pitchFamily="34" charset="-122"/>
                <a:cs typeface="+mn-cs"/>
              </a:rPr>
              <a:t>1.</a:t>
            </a:r>
            <a:r>
              <a:rPr lang="zh-CN" altLang="en-US" sz="1200" b="0" i="0" kern="1200" dirty="0">
                <a:solidFill>
                  <a:schemeClr val="tx1"/>
                </a:solidFill>
                <a:latin typeface="+mn-lt"/>
                <a:ea typeface="Microsoft YaHei UI" panose="020B0503020204020204" pitchFamily="34" charset="-122"/>
                <a:cs typeface="+mn-cs"/>
              </a:rPr>
              <a:t>非阻塞模式的使用并不普遍，因为非阻塞模式会浪费大量的</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a:t>
            </a:r>
            <a:br>
              <a:rPr lang="zh-CN" altLang="en-US" dirty="0"/>
            </a:br>
            <a:r>
              <a:rPr lang="en-US" altLang="zh-CN" dirty="0"/>
              <a:t>2.</a:t>
            </a:r>
            <a:r>
              <a:rPr lang="zh-CN" altLang="en-US" sz="1200" b="0" i="0" kern="1200" dirty="0">
                <a:solidFill>
                  <a:schemeClr val="tx1"/>
                </a:solidFill>
                <a:latin typeface="+mn-lt"/>
                <a:ea typeface="Microsoft YaHei UI" panose="020B0503020204020204" pitchFamily="34" charset="-122"/>
                <a:cs typeface="+mn-cs"/>
              </a:rPr>
              <a:t>当我们将一个套接字设置为非阻塞模式，我们相当于告诉了系统内核： “当我请求的</a:t>
            </a:r>
            <a:r>
              <a:rPr lang="en-US" altLang="zh-CN" sz="1200" b="0" i="0" kern="1200" dirty="0">
                <a:solidFill>
                  <a:schemeClr val="tx1"/>
                </a:solidFill>
                <a:latin typeface="+mn-lt"/>
                <a:ea typeface="Microsoft YaHei UI" panose="020B0503020204020204" pitchFamily="34" charset="-122"/>
                <a:cs typeface="+mn-cs"/>
              </a:rPr>
              <a:t>I/O </a:t>
            </a:r>
            <a:r>
              <a:rPr lang="zh-CN" altLang="en-US" sz="1200" b="0" i="0" kern="1200" dirty="0">
                <a:solidFill>
                  <a:schemeClr val="tx1"/>
                </a:solidFill>
                <a:latin typeface="+mn-lt"/>
                <a:ea typeface="Microsoft YaHei UI" panose="020B0503020204020204" pitchFamily="34" charset="-122"/>
                <a:cs typeface="+mn-cs"/>
              </a:rPr>
              <a:t>操作不能够马上完成，你想让我的进程进行休眠等待的时候，不要这么做，请马上返回一个错误给我。”</a:t>
            </a:r>
            <a:br>
              <a:rPr lang="zh-CN" altLang="en-US" dirty="0"/>
            </a:br>
            <a:r>
              <a:rPr lang="en-US" altLang="zh-CN" dirty="0"/>
              <a:t>3.</a:t>
            </a:r>
            <a:r>
              <a:rPr lang="zh-CN" altLang="en-US" sz="1200" b="0" i="0" kern="1200" dirty="0">
                <a:solidFill>
                  <a:schemeClr val="tx1"/>
                </a:solidFill>
                <a:latin typeface="+mn-lt"/>
                <a:ea typeface="Microsoft YaHei UI" panose="020B0503020204020204" pitchFamily="34" charset="-122"/>
                <a:cs typeface="+mn-cs"/>
              </a:rPr>
              <a:t>我们开始对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的三次调用，因为系统还没有接收到网络数据，所以内核马上返回一个 </a:t>
            </a:r>
            <a:r>
              <a:rPr lang="en-US" altLang="zh-CN" sz="1200" b="0" i="0" kern="1200" dirty="0">
                <a:solidFill>
                  <a:schemeClr val="tx1"/>
                </a:solidFill>
                <a:latin typeface="+mn-lt"/>
                <a:ea typeface="Microsoft YaHei UI" panose="020B0503020204020204" pitchFamily="34" charset="-122"/>
                <a:cs typeface="+mn-cs"/>
              </a:rPr>
              <a:t>EWOULDBLOCK</a:t>
            </a:r>
            <a:r>
              <a:rPr lang="zh-CN" altLang="en-US" sz="1200" b="0" i="0" kern="1200" dirty="0">
                <a:solidFill>
                  <a:schemeClr val="tx1"/>
                </a:solidFill>
                <a:latin typeface="+mn-lt"/>
                <a:ea typeface="Microsoft YaHei UI" panose="020B0503020204020204" pitchFamily="34" charset="-122"/>
                <a:cs typeface="+mn-cs"/>
              </a:rPr>
              <a:t>的错误。</a:t>
            </a:r>
            <a:br>
              <a:rPr lang="zh-CN" altLang="en-US" dirty="0"/>
            </a:br>
            <a:r>
              <a:rPr lang="en-US" altLang="zh-CN" dirty="0"/>
              <a:t>4.</a:t>
            </a:r>
            <a:r>
              <a:rPr lang="zh-CN" altLang="en-US" sz="1200" b="0" i="0" kern="1200" dirty="0">
                <a:solidFill>
                  <a:schemeClr val="tx1"/>
                </a:solidFill>
                <a:latin typeface="+mn-lt"/>
                <a:ea typeface="Microsoft YaHei UI" panose="020B0503020204020204" pitchFamily="34" charset="-122"/>
                <a:cs typeface="+mn-cs"/>
              </a:rPr>
              <a:t>第四次我们调用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函数，一个数据报已经到达了，内核将它拷贝到我们的应用程序的缓冲区中，然后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正常返回，我们就可以对接收到的数据进行处理了。</a:t>
            </a:r>
            <a:br>
              <a:rPr lang="zh-CN" altLang="en-US" dirty="0"/>
            </a:br>
            <a:r>
              <a:rPr lang="en-US" altLang="zh-CN" dirty="0"/>
              <a:t>5.</a:t>
            </a:r>
            <a:r>
              <a:rPr lang="zh-CN" altLang="en-US" sz="1200" b="0" i="0" kern="1200" dirty="0">
                <a:solidFill>
                  <a:schemeClr val="tx1"/>
                </a:solidFill>
                <a:latin typeface="+mn-lt"/>
                <a:ea typeface="Microsoft YaHei UI" panose="020B0503020204020204" pitchFamily="34" charset="-122"/>
                <a:cs typeface="+mn-cs"/>
              </a:rPr>
              <a:t>当一个应用程序使用了非阻塞模式的套接字，它需要使用一个循环，以监听测试是否一个文件描述符有数据可读</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称做 </a:t>
            </a:r>
            <a:r>
              <a:rPr lang="en-US" altLang="zh-CN" sz="1200" b="0" i="0" kern="1200" dirty="0">
                <a:solidFill>
                  <a:schemeClr val="tx1"/>
                </a:solidFill>
                <a:latin typeface="+mn-lt"/>
                <a:ea typeface="Microsoft YaHei UI" panose="020B0503020204020204" pitchFamily="34" charset="-122"/>
                <a:cs typeface="+mn-cs"/>
              </a:rPr>
              <a:t>polling(</a:t>
            </a:r>
            <a:r>
              <a:rPr lang="zh-CN" altLang="en-US" sz="1200" b="0" i="0" kern="1200" dirty="0">
                <a:solidFill>
                  <a:schemeClr val="tx1"/>
                </a:solidFill>
                <a:latin typeface="+mn-lt"/>
                <a:ea typeface="Microsoft YaHei UI" panose="020B0503020204020204" pitchFamily="34" charset="-122"/>
                <a:cs typeface="+mn-cs"/>
              </a:rPr>
              <a:t>轮询</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。应用程序不停的 </a:t>
            </a:r>
            <a:r>
              <a:rPr lang="en-US" altLang="zh-CN" sz="1200" b="0" i="0" kern="1200" dirty="0">
                <a:solidFill>
                  <a:schemeClr val="tx1"/>
                </a:solidFill>
                <a:latin typeface="+mn-lt"/>
                <a:ea typeface="Microsoft YaHei UI" panose="020B0503020204020204" pitchFamily="34" charset="-122"/>
                <a:cs typeface="+mn-cs"/>
              </a:rPr>
              <a:t>polling </a:t>
            </a:r>
            <a:r>
              <a:rPr lang="zh-CN" altLang="en-US" sz="1200" b="0" i="0" kern="1200" dirty="0">
                <a:solidFill>
                  <a:schemeClr val="tx1"/>
                </a:solidFill>
                <a:latin typeface="+mn-lt"/>
                <a:ea typeface="Microsoft YaHei UI" panose="020B0503020204020204" pitchFamily="34" charset="-122"/>
                <a:cs typeface="+mn-cs"/>
              </a:rPr>
              <a:t>内核来检查是否 </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操作已经就绪。这将是一个极浪费 </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资源的操作。这种模式使用中不是很普遍。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a:t>
            </a:fld>
            <a:endParaRPr lang="en-US" altLang="zh-CN" dirty="0"/>
          </a:p>
        </p:txBody>
      </p:sp>
    </p:spTree>
    <p:extLst>
      <p:ext uri="{BB962C8B-B14F-4D97-AF65-F5344CB8AC3E}">
        <p14:creationId xmlns:p14="http://schemas.microsoft.com/office/powerpoint/2010/main" val="1641295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baseline="0" dirty="0">
                <a:solidFill>
                  <a:schemeClr val="tx1"/>
                </a:solidFill>
                <a:latin typeface="+mn-lt"/>
                <a:ea typeface="Microsoft YaHei UI" panose="020B0503020204020204" pitchFamily="34" charset="-122"/>
                <a:cs typeface="+mn-cs"/>
              </a:rPr>
              <a:t>  1.</a:t>
            </a:r>
            <a:r>
              <a:rPr lang="zh-CN" altLang="en-US" sz="1200" b="0" i="0" kern="1200" dirty="0">
                <a:solidFill>
                  <a:schemeClr val="tx1"/>
                </a:solidFill>
                <a:latin typeface="+mn-lt"/>
                <a:ea typeface="Microsoft YaHei UI" panose="020B0503020204020204" pitchFamily="34" charset="-122"/>
                <a:cs typeface="+mn-cs"/>
              </a:rPr>
              <a:t>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  2.select</a:t>
            </a:r>
            <a:r>
              <a:rPr lang="zh-CN" altLang="en-US" sz="1200" b="0" i="0" kern="1200" dirty="0">
                <a:solidFill>
                  <a:schemeClr val="tx1"/>
                </a:solidFill>
                <a:latin typeface="+mn-lt"/>
                <a:ea typeface="Microsoft YaHei UI" panose="020B0503020204020204" pitchFamily="34" charset="-122"/>
                <a:cs typeface="+mn-cs"/>
              </a:rPr>
              <a:t>能等待多个文件描述符，而这些文件描述符（套接字描述符）其中的任意一个进入读就绪状态，</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函数就可以返回。</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3.</a:t>
            </a:r>
            <a:r>
              <a:rPr lang="zh-CN" altLang="en-US" sz="1200" b="0" i="0" kern="1200" dirty="0">
                <a:solidFill>
                  <a:schemeClr val="tx1"/>
                </a:solidFill>
                <a:latin typeface="+mn-lt"/>
                <a:ea typeface="Microsoft YaHei UI" panose="020B0503020204020204" pitchFamily="34" charset="-122"/>
                <a:cs typeface="+mn-cs"/>
              </a:rPr>
              <a:t>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的无差别轮询复杂度，同时处理的流越多，轮询时间就越长。</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4.epoll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endParaRPr lang="en-US" altLang="zh-CN" sz="1200" b="0" i="0" kern="1200" dirty="0">
              <a:solidFill>
                <a:schemeClr val="tx1"/>
              </a:solidFill>
              <a:latin typeface="+mn-lt"/>
              <a:ea typeface="Microsoft YaHei UI"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a:t>
            </a:fld>
            <a:endParaRPr lang="en-US" altLang="zh-CN" dirty="0"/>
          </a:p>
        </p:txBody>
      </p:sp>
    </p:spTree>
    <p:extLst>
      <p:ext uri="{BB962C8B-B14F-4D97-AF65-F5344CB8AC3E}">
        <p14:creationId xmlns:p14="http://schemas.microsoft.com/office/powerpoint/2010/main" val="211789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baseline="0" dirty="0">
                <a:solidFill>
                  <a:schemeClr val="tx1"/>
                </a:solidFill>
                <a:latin typeface="+mn-lt"/>
                <a:ea typeface="Microsoft YaHei UI" panose="020B0503020204020204" pitchFamily="34" charset="-122"/>
                <a:cs typeface="+mn-cs"/>
              </a:rPr>
              <a:t>  1.</a:t>
            </a:r>
            <a:r>
              <a:rPr lang="zh-CN" altLang="en-US" sz="1200" b="0" i="0" kern="1200" dirty="0">
                <a:solidFill>
                  <a:schemeClr val="tx1"/>
                </a:solidFill>
                <a:latin typeface="+mn-lt"/>
                <a:ea typeface="Microsoft YaHei UI" panose="020B0503020204020204" pitchFamily="34" charset="-122"/>
                <a:cs typeface="+mn-cs"/>
              </a:rPr>
              <a:t>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  2.select</a:t>
            </a:r>
            <a:r>
              <a:rPr lang="zh-CN" altLang="en-US" sz="1200" b="0" i="0" kern="1200" dirty="0">
                <a:solidFill>
                  <a:schemeClr val="tx1"/>
                </a:solidFill>
                <a:latin typeface="+mn-lt"/>
                <a:ea typeface="Microsoft YaHei UI" panose="020B0503020204020204" pitchFamily="34" charset="-122"/>
                <a:cs typeface="+mn-cs"/>
              </a:rPr>
              <a:t>能等待多个文件描述符，而这些文件描述符（套接字描述符）其中的任意一个进入读就绪状态，</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函数就可以返回。</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3.</a:t>
            </a:r>
            <a:r>
              <a:rPr lang="zh-CN" altLang="en-US" sz="1200" b="0" i="0" kern="1200" dirty="0">
                <a:solidFill>
                  <a:schemeClr val="tx1"/>
                </a:solidFill>
                <a:latin typeface="+mn-lt"/>
                <a:ea typeface="Microsoft YaHei UI" panose="020B0503020204020204" pitchFamily="34" charset="-122"/>
                <a:cs typeface="+mn-cs"/>
              </a:rPr>
              <a:t>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的无差别轮询复杂度，同时处理的流越多，轮询时间就越长。</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4.epoll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endParaRPr lang="en-US" altLang="zh-CN" sz="1200" b="0" i="0" kern="1200" dirty="0">
              <a:solidFill>
                <a:schemeClr val="tx1"/>
              </a:solidFill>
              <a:latin typeface="+mn-lt"/>
              <a:ea typeface="Microsoft YaHei UI"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a:t>
            </a:fld>
            <a:endParaRPr lang="en-US" altLang="zh-CN" dirty="0"/>
          </a:p>
        </p:txBody>
      </p:sp>
    </p:spTree>
    <p:extLst>
      <p:ext uri="{BB962C8B-B14F-4D97-AF65-F5344CB8AC3E}">
        <p14:creationId xmlns:p14="http://schemas.microsoft.com/office/powerpoint/2010/main" val="1619952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线连接线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线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线连接线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线连接线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线连接线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线连接线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线连接线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线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线连接线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线连接线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线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1909346"/>
            <a:ext cx="9604310" cy="3383280"/>
          </a:xfrm>
        </p:spPr>
        <p:txBody>
          <a:bodyPr anchor="b">
            <a:normAutofit/>
          </a:bodyPr>
          <a:lstStyle>
            <a:lvl1pPr algn="l" latinLnBrk="0">
              <a:lnSpc>
                <a:spcPct val="100000"/>
              </a:lnSpc>
              <a:defRPr lang="zh-CN" sz="8800" cap="none" baseline="0">
                <a:solidFill>
                  <a:schemeClr val="tx1"/>
                </a:solidFill>
              </a:defRPr>
            </a:lvl1pPr>
          </a:lstStyle>
          <a:p>
            <a:r>
              <a:rPr lang="zh-CN" altLang="en-US" dirty="0"/>
              <a:t>单击此处编辑母版标题样式</a:t>
            </a:r>
            <a:endParaRPr lang="zh-CN" dirty="0"/>
          </a:p>
        </p:txBody>
      </p:sp>
      <p:sp>
        <p:nvSpPr>
          <p:cNvPr id="3" name="副标题 2"/>
          <p:cNvSpPr>
            <a:spLocks noGrp="1"/>
          </p:cNvSpPr>
          <p:nvPr>
            <p:ph type="subTitle" idx="1"/>
          </p:nvPr>
        </p:nvSpPr>
        <p:spPr>
          <a:xfrm>
            <a:off x="1293845" y="5432564"/>
            <a:ext cx="9604310" cy="625336"/>
          </a:xfrm>
        </p:spPr>
        <p:txBody>
          <a:bodyPr>
            <a:noAutofit/>
          </a:bodyPr>
          <a:lstStyle>
            <a:lvl1pPr marL="0" indent="0" algn="l" latinLnBrk="0">
              <a:spcBef>
                <a:spcPts val="0"/>
              </a:spcBef>
              <a:buNone/>
              <a:defRPr lang="zh-CN" sz="4400" b="0">
                <a:solidFill>
                  <a:schemeClr val="accent1"/>
                </a:solidFill>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dirty="0"/>
              <a:t>单击以编辑母版副标题样式</a:t>
            </a:r>
            <a:endParaRPr lang="zh-CN" dirty="0"/>
          </a:p>
        </p:txBody>
      </p:sp>
      <p:cxnSp>
        <p:nvCxnSpPr>
          <p:cNvPr id="58" name="直线连接线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384A29A4-78C8-47AB-BA06-22CB45938951}" type="datetime1">
              <a:rPr lang="en-US"/>
              <a:pPr/>
              <a:t>2/25/2021</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9314" y="489856"/>
            <a:ext cx="1687286" cy="5301343"/>
          </a:xfrm>
        </p:spPr>
        <p:txBody>
          <a:bodyPr vert="eaVert"/>
          <a:lstStyle/>
          <a:p>
            <a:r>
              <a:rPr lang="zh-CN" altLang="en-US"/>
              <a:t>单击此处编辑母版标题样式</a:t>
            </a:r>
            <a:endParaRPr lang="zh-CN" dirty="0"/>
          </a:p>
        </p:txBody>
      </p:sp>
      <p:sp>
        <p:nvSpPr>
          <p:cNvPr id="3" name="竖排文字占位符 2"/>
          <p:cNvSpPr>
            <a:spLocks noGrp="1"/>
          </p:cNvSpPr>
          <p:nvPr>
            <p:ph type="body" orient="vert" idx="1"/>
          </p:nvPr>
        </p:nvSpPr>
        <p:spPr>
          <a:xfrm>
            <a:off x="1295399" y="489856"/>
            <a:ext cx="7587344" cy="530134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E1ED4ACF-2D82-46F2-A8E9-23963AA34E86}" type="datetime1">
              <a:rPr lang="en-US"/>
              <a:pPr/>
              <a:t>2/25/2021</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0"/>
            <a:ext cx="10972800" cy="1371600"/>
          </a:xfrm>
        </p:spPr>
        <p:txBody>
          <a:bodyPr/>
          <a:lstStyle/>
          <a:p>
            <a:r>
              <a:rPr lang="zh-CN" altLang="en-US"/>
              <a:t>单击此处编辑母版标题样式</a:t>
            </a:r>
          </a:p>
        </p:txBody>
      </p:sp>
      <p:sp>
        <p:nvSpPr>
          <p:cNvPr id="3" name="表格占位符 2"/>
          <p:cNvSpPr>
            <a:spLocks noGrp="1"/>
          </p:cNvSpPr>
          <p:nvPr>
            <p:ph type="tbl" idx="1"/>
          </p:nvPr>
        </p:nvSpPr>
        <p:spPr>
          <a:xfrm>
            <a:off x="609600" y="1981200"/>
            <a:ext cx="109728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fld id="{362DF119-765A-7642-8C25-41FE6E6181BC}" type="slidenum">
              <a:rPr lang="en-US" altLang="zh-CN"/>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331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70"/>
            <a:ext cx="9601200" cy="1142385"/>
          </a:xfrm>
        </p:spPr>
        <p:txBody>
          <a:bodyPr>
            <a:noAutofit/>
          </a:bodyPr>
          <a:lstStyle>
            <a:lvl1pPr>
              <a:defRPr sz="4800"/>
            </a:lvl1pPr>
          </a:lstStyle>
          <a:p>
            <a:r>
              <a:rPr lang="zh-CN" altLang="en-US" dirty="0"/>
              <a:t>单击此处编辑母版标题样式</a:t>
            </a:r>
            <a:endParaRPr lang="zh-CN" dirty="0"/>
          </a:p>
        </p:txBody>
      </p:sp>
      <p:sp>
        <p:nvSpPr>
          <p:cNvPr id="3" name="内容占位符 2"/>
          <p:cNvSpPr>
            <a:spLocks noGrp="1"/>
          </p:cNvSpPr>
          <p:nvPr>
            <p:ph idx="1"/>
          </p:nvPr>
        </p:nvSpPr>
        <p:spPr>
          <a:xfrm>
            <a:off x="1295400" y="1393371"/>
            <a:ext cx="9601200" cy="4864554"/>
          </a:xfrm>
        </p:spPr>
        <p:txBody>
          <a:bodyPr>
            <a:normAutofit/>
          </a:bodyPr>
          <a:lstStyle>
            <a:lvl1pPr algn="just">
              <a:lnSpc>
                <a:spcPct val="100000"/>
              </a:lnSpc>
              <a:defRPr sz="3600" b="1">
                <a:latin typeface="Arial Rounded MT Bold" panose="020F0704030504030204" pitchFamily="34" charset="0"/>
                <a:ea typeface="Microsoft YaHei UI" panose="020B0503020204020204" pitchFamily="34" charset="-122"/>
              </a:defRPr>
            </a:lvl1pPr>
            <a:lvl2pPr algn="just">
              <a:lnSpc>
                <a:spcPct val="100000"/>
              </a:lnSpc>
              <a:defRPr sz="3200">
                <a:latin typeface="Arial Rounded MT Bold" panose="020F0704030504030204" pitchFamily="34" charset="0"/>
                <a:ea typeface="Microsoft YaHei UI" panose="020B0503020204020204" pitchFamily="34" charset="-122"/>
              </a:defRPr>
            </a:lvl2pPr>
            <a:lvl3pPr algn="just">
              <a:lnSpc>
                <a:spcPct val="100000"/>
              </a:lnSpc>
              <a:defRPr sz="2800">
                <a:latin typeface="Arial Rounded MT Bold" panose="020F0704030504030204" pitchFamily="34" charset="0"/>
                <a:ea typeface="Microsoft YaHei UI" panose="020B0503020204020204" pitchFamily="34" charset="-122"/>
              </a:defRPr>
            </a:lvl3pPr>
            <a:lvl4pPr algn="just">
              <a:lnSpc>
                <a:spcPct val="100000"/>
              </a:lnSpc>
              <a:defRPr sz="2400">
                <a:latin typeface="Arial Rounded MT Bold" panose="020F0704030504030204" pitchFamily="34" charset="0"/>
                <a:ea typeface="Microsoft YaHei UI" panose="020B0503020204020204" pitchFamily="34" charset="-122"/>
              </a:defRPr>
            </a:lvl4pPr>
            <a:lvl5pPr algn="just">
              <a:lnSpc>
                <a:spcPct val="100000"/>
              </a:lnSpc>
              <a:defRPr sz="2400">
                <a:latin typeface="Arial Rounded MT Bold" panose="020F0704030504030204" pitchFamily="34" charset="0"/>
                <a:ea typeface="Microsoft YaHei UI"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4" name="日期占位符 3"/>
          <p:cNvSpPr>
            <a:spLocks noGrp="1"/>
          </p:cNvSpPr>
          <p:nvPr>
            <p:ph type="dt" sz="half" idx="10"/>
          </p:nvPr>
        </p:nvSpPr>
        <p:spPr/>
        <p:txBody>
          <a:bodyPr/>
          <a:lstStyle/>
          <a:p>
            <a:fld id="{AE374B5B-21A0-4192-BF4C-38187F1A68D8}" type="datetime1">
              <a:rPr lang="en-US"/>
              <a:pPr/>
              <a:t>2/25/2021</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线连接线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线连接线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线连接线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线连接线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线连接线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p:spPr>
        <p:txBody>
          <a:bodyPr anchor="b">
            <a:normAutofit/>
          </a:bodyPr>
          <a:lstStyle>
            <a:lvl1pPr latinLnBrk="0">
              <a:lnSpc>
                <a:spcPct val="85000"/>
              </a:lnSpc>
              <a:defRPr lang="zh-CN" sz="6000" cap="none" baseline="0">
                <a:solidFill>
                  <a:schemeClr val="tx1"/>
                </a:solidFill>
              </a:defRPr>
            </a:lvl1pPr>
          </a:lstStyle>
          <a:p>
            <a:r>
              <a:rPr lang="zh-CN" altLang="en-US"/>
              <a:t>单击此处编辑母版标题样式</a:t>
            </a:r>
            <a:endParaRPr lang="zh-CN" dirty="0"/>
          </a:p>
        </p:txBody>
      </p:sp>
      <p:sp>
        <p:nvSpPr>
          <p:cNvPr id="3" name="文本占位符 2"/>
          <p:cNvSpPr>
            <a:spLocks noGrp="1"/>
          </p:cNvSpPr>
          <p:nvPr>
            <p:ph type="body" idx="1"/>
          </p:nvPr>
        </p:nvSpPr>
        <p:spPr>
          <a:xfrm>
            <a:off x="1295400" y="5431536"/>
            <a:ext cx="9601200" cy="457200"/>
          </a:xfrm>
        </p:spPr>
        <p:txBody>
          <a:bodyPr>
            <a:normAutofit/>
          </a:bodyPr>
          <a:lstStyle>
            <a:lvl1pPr marL="0" indent="0" latinLnBrk="0">
              <a:spcBef>
                <a:spcPts val="0"/>
              </a:spcBef>
              <a:buNone/>
              <a:defRPr lang="zh-CN" sz="2000" b="0">
                <a:solidFill>
                  <a:schemeClr val="tx1"/>
                </a:solidFill>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编辑母版文本样式</a:t>
            </a:r>
          </a:p>
        </p:txBody>
      </p:sp>
      <p:cxnSp>
        <p:nvCxnSpPr>
          <p:cNvPr id="58" name="直线连接线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3109"/>
            <a:ext cx="9601200" cy="1036926"/>
          </a:xfrm>
        </p:spPr>
        <p:txBody>
          <a:bodyPr/>
          <a:lstStyle/>
          <a:p>
            <a:r>
              <a:rPr lang="zh-CN" altLang="en-US" dirty="0"/>
              <a:t>单击此处编辑母版标题样式</a:t>
            </a:r>
            <a:endParaRPr lang="zh-CN" dirty="0"/>
          </a:p>
        </p:txBody>
      </p:sp>
      <p:sp>
        <p:nvSpPr>
          <p:cNvPr id="3" name="内容占位符 2"/>
          <p:cNvSpPr>
            <a:spLocks noGrp="1"/>
          </p:cNvSpPr>
          <p:nvPr>
            <p:ph sz="half" idx="1"/>
          </p:nvPr>
        </p:nvSpPr>
        <p:spPr>
          <a:xfrm>
            <a:off x="1295400" y="1270001"/>
            <a:ext cx="4572000" cy="46736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4" name="内容占位符 3"/>
          <p:cNvSpPr>
            <a:spLocks noGrp="1"/>
          </p:cNvSpPr>
          <p:nvPr>
            <p:ph sz="half" idx="2"/>
          </p:nvPr>
        </p:nvSpPr>
        <p:spPr>
          <a:xfrm>
            <a:off x="6324600" y="1270001"/>
            <a:ext cx="4572000" cy="46736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5" name="日期占位符 4"/>
          <p:cNvSpPr>
            <a:spLocks noGrp="1"/>
          </p:cNvSpPr>
          <p:nvPr>
            <p:ph type="dt" sz="half" idx="10"/>
          </p:nvPr>
        </p:nvSpPr>
        <p:spPr/>
        <p:txBody>
          <a:bodyPr/>
          <a:lstStyle/>
          <a:p>
            <a:fld id="{33B5CF7C-B333-48E1-A4A6-83A3C8B73AC0}" type="datetime1">
              <a:rPr lang="en-US"/>
              <a:pPr/>
              <a:t>2/25/2021</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dirty="0"/>
          </a:p>
        </p:txBody>
      </p:sp>
      <p:sp>
        <p:nvSpPr>
          <p:cNvPr id="3" name="文本占位符 2"/>
          <p:cNvSpPr>
            <a:spLocks noGrp="1"/>
          </p:cNvSpPr>
          <p:nvPr>
            <p:ph type="body" idx="1"/>
          </p:nvPr>
        </p:nvSpPr>
        <p:spPr>
          <a:xfrm>
            <a:off x="1295400" y="1818322"/>
            <a:ext cx="4572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295400" y="2503713"/>
            <a:ext cx="4572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5" name="文本占位符 4"/>
          <p:cNvSpPr>
            <a:spLocks noGrp="1"/>
          </p:cNvSpPr>
          <p:nvPr>
            <p:ph type="body" sz="quarter" idx="3"/>
          </p:nvPr>
        </p:nvSpPr>
        <p:spPr>
          <a:xfrm>
            <a:off x="6324600" y="1818322"/>
            <a:ext cx="4572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324600" y="2503713"/>
            <a:ext cx="4572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AE320762-5CBF-4210-AB54-376B091119F8}" type="datetime1">
              <a:rPr lang="en-US"/>
              <a:pPr/>
              <a:t>2/25/2021</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日期占位符 2"/>
          <p:cNvSpPr>
            <a:spLocks noGrp="1"/>
          </p:cNvSpPr>
          <p:nvPr>
            <p:ph type="dt" sz="half" idx="10"/>
          </p:nvPr>
        </p:nvSpPr>
        <p:spPr/>
        <p:txBody>
          <a:bodyPr/>
          <a:lstStyle/>
          <a:p>
            <a:fld id="{7F0DB371-BF5F-4058-A212-1A908E4D2674}" type="datetime1">
              <a:rPr lang="en-US"/>
              <a:pPr/>
              <a:t>2/25/2021</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线连接线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线连接线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线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线连接线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线连接线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线连接线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线连接线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线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线连接线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线连接线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线连接线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线连接线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线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线连接线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线连接线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线连接线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线连接线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线连接线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线连接线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线连接线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线连接线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线连接线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线连接线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线连接线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线连接线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线连接线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线连接线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线连接线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线连接线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线连接线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线连接线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线连接线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线连接线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线连接线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线连接线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线连接线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线连接线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线连接线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线连接线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线连接线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线连接线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线连接线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线连接线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线连接线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线连接线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线连接线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日期占位符 211"/>
          <p:cNvSpPr>
            <a:spLocks noGrp="1"/>
          </p:cNvSpPr>
          <p:nvPr>
            <p:ph type="dt" sz="half" idx="10"/>
          </p:nvPr>
        </p:nvSpPr>
        <p:spPr/>
        <p:txBody>
          <a:bodyPr/>
          <a:lstStyle/>
          <a:p>
            <a:fld id="{60A4083B-90AA-48CF-BAD5-00AA24D7F288}" type="datetime1">
              <a:rPr lang="en-US"/>
              <a:pPr/>
              <a:t>2/25/2021</a:t>
            </a:fld>
            <a:endParaRPr lang="zh-CN"/>
          </a:p>
        </p:txBody>
      </p:sp>
      <p:sp>
        <p:nvSpPr>
          <p:cNvPr id="213" name="页脚占位符 212"/>
          <p:cNvSpPr>
            <a:spLocks noGrp="1"/>
          </p:cNvSpPr>
          <p:nvPr>
            <p:ph type="ftr" sz="quarter" idx="11"/>
          </p:nvPr>
        </p:nvSpPr>
        <p:spPr/>
        <p:txBody>
          <a:bodyPr/>
          <a:lstStyle/>
          <a:p>
            <a:endParaRPr lang="zh-CN"/>
          </a:p>
        </p:txBody>
      </p:sp>
      <p:sp>
        <p:nvSpPr>
          <p:cNvPr id="214" name="幻灯片编号占位符 213"/>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线连接线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线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线连接线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线连接线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线连接线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线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线连接线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线连接线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线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线连接线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线连接线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7913152" y="571500"/>
            <a:ext cx="3657600" cy="2197100"/>
          </a:xfrm>
        </p:spPr>
        <p:txBody>
          <a:bodyPr anchor="b">
            <a:normAutofit/>
          </a:bodyPr>
          <a:lstStyle>
            <a:lvl1pPr latinLnBrk="0">
              <a:defRPr lang="zh-CN" sz="2600">
                <a:solidFill>
                  <a:schemeClr val="bg1"/>
                </a:solidFill>
              </a:defRPr>
            </a:lvl1pPr>
          </a:lstStyle>
          <a:p>
            <a:r>
              <a:rPr lang="zh-CN" altLang="en-US"/>
              <a:t>单击此处编辑母版标题样式</a:t>
            </a:r>
            <a:endParaRPr lang="zh-CN" dirty="0"/>
          </a:p>
        </p:txBody>
      </p:sp>
      <p:sp>
        <p:nvSpPr>
          <p:cNvPr id="3" name="内容占位符 2"/>
          <p:cNvSpPr>
            <a:spLocks noGrp="1"/>
          </p:cNvSpPr>
          <p:nvPr>
            <p:ph idx="1"/>
          </p:nvPr>
        </p:nvSpPr>
        <p:spPr>
          <a:xfrm>
            <a:off x="543197" y="571500"/>
            <a:ext cx="6217920" cy="5715000"/>
          </a:xfrm>
        </p:spPr>
        <p:txBody>
          <a:bodyPr>
            <a:normAutofit/>
          </a:bodyPr>
          <a:lstStyle>
            <a:lvl1pPr latinLnBrk="0">
              <a:defRPr lang="zh-CN" sz="3200" b="1"/>
            </a:lvl1pPr>
            <a:lvl2pPr latinLnBrk="0">
              <a:defRPr lang="zh-CN" sz="2800"/>
            </a:lvl2pPr>
            <a:lvl3pPr latinLnBrk="0">
              <a:defRPr lang="zh-CN" sz="2400"/>
            </a:lvl3pPr>
            <a:lvl4pPr latinLnBrk="0">
              <a:defRPr lang="zh-CN" sz="2000"/>
            </a:lvl4pPr>
            <a:lvl5pPr latinLnBrk="0">
              <a:defRPr lang="zh-CN" sz="20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4" name="文本占位符 3"/>
          <p:cNvSpPr>
            <a:spLocks noGrp="1"/>
          </p:cNvSpPr>
          <p:nvPr>
            <p:ph type="body" sz="half" idx="2"/>
          </p:nvPr>
        </p:nvSpPr>
        <p:spPr>
          <a:xfrm>
            <a:off x="7913152" y="2995012"/>
            <a:ext cx="3657600" cy="2285950"/>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cxnSp>
        <p:nvCxnSpPr>
          <p:cNvPr id="60" name="直线连接线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0"/>
          </p:nvPr>
        </p:nvSpPr>
        <p:spPr/>
        <p:txBody>
          <a:bodyPr/>
          <a:lstStyle/>
          <a:p>
            <a:fld id="{F5BAF629-ECA2-4CF3-B790-9D9BDED98269}" type="datetime1">
              <a:rPr lang="en-US"/>
              <a:pPr/>
              <a:t>2/25/2021</a:t>
            </a:fld>
            <a:endParaRPr lang="zh-CN"/>
          </a:p>
        </p:txBody>
      </p:sp>
      <p:sp>
        <p:nvSpPr>
          <p:cNvPr id="6" name="页脚占位符 5"/>
          <p:cNvSpPr>
            <a:spLocks noGrp="1"/>
          </p:cNvSpPr>
          <p:nvPr>
            <p:ph type="ftr" sz="quarter" idx="11"/>
          </p:nvPr>
        </p:nvSpPr>
        <p:spPr/>
        <p:txBody>
          <a:bodyPr/>
          <a:lstStyle/>
          <a:p>
            <a:endParaRPr lang="zh-CN"/>
          </a:p>
        </p:txBody>
      </p:sp>
      <p:sp>
        <p:nvSpPr>
          <p:cNvPr id="8" name="幻灯片编号占位符 7"/>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12192002" cy="6858000"/>
            <a:chOff x="-1" y="0"/>
            <a:chExt cx="12192002" cy="6858000"/>
          </a:xfrm>
        </p:grpSpPr>
        <p:cxnSp>
          <p:nvCxnSpPr>
            <p:cNvPr id="9" name="直线连接线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线连接线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线连接线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线连接线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线连接线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线连接线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线连接线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3" name="图片占位符 2"/>
          <p:cNvSpPr>
            <a:spLocks noGrp="1"/>
          </p:cNvSpPr>
          <p:nvPr>
            <p:ph type="pic" idx="1"/>
          </p:nvPr>
        </p:nvSpPr>
        <p:spPr>
          <a:xfrm>
            <a:off x="4412" y="-159"/>
            <a:ext cx="7315200" cy="6858000"/>
          </a:xfrm>
        </p:spPr>
        <p:txBody>
          <a:bodyPr tIns="45720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dirty="0"/>
          </a:p>
        </p:txBody>
      </p:sp>
      <p:cxnSp>
        <p:nvCxnSpPr>
          <p:cNvPr id="59" name="直线连接线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909560" y="576072"/>
            <a:ext cx="3657600" cy="2194560"/>
          </a:xfrm>
        </p:spPr>
        <p:txBody>
          <a:bodyPr anchor="b">
            <a:normAutofit/>
          </a:bodyPr>
          <a:lstStyle>
            <a:lvl1pPr latinLnBrk="0">
              <a:defRPr lang="zh-CN" sz="2600">
                <a:solidFill>
                  <a:schemeClr val="bg1"/>
                </a:solidFill>
              </a:defRPr>
            </a:lvl1pPr>
          </a:lstStyle>
          <a:p>
            <a:r>
              <a:rPr lang="zh-CN" altLang="en-US"/>
              <a:t>单击此处编辑母版标题样式</a:t>
            </a:r>
            <a:endParaRPr lang="zh-CN" dirty="0"/>
          </a:p>
        </p:txBody>
      </p:sp>
      <p:sp>
        <p:nvSpPr>
          <p:cNvPr id="4" name="文本占位符 3"/>
          <p:cNvSpPr>
            <a:spLocks noGrp="1"/>
          </p:cNvSpPr>
          <p:nvPr>
            <p:ph type="body" sz="half" idx="2"/>
          </p:nvPr>
        </p:nvSpPr>
        <p:spPr>
          <a:xfrm>
            <a:off x="7909560" y="2999232"/>
            <a:ext cx="3657600" cy="2286000"/>
          </a:xfrm>
        </p:spPr>
        <p:txBody>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1" y="0"/>
            <a:ext cx="12192002" cy="6858000"/>
            <a:chOff x="-1" y="0"/>
            <a:chExt cx="12192002" cy="6858000"/>
          </a:xfrm>
        </p:grpSpPr>
        <p:cxnSp>
          <p:nvCxnSpPr>
            <p:cNvPr id="97" name="直线连接线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线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线连接线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线连接线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线连接线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线连接线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线连接线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线连接线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线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线连接线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线连接线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线连接线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线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线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线连接线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线连接线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线连接线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线连接线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线连接线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线连接线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线连接线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线连接线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线连接线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线连接线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线连接线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线连接线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线连接线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线连接线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线连接线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线连接线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线连接线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线连接线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线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线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线连接线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线连接线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线连接线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线连接线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线连接线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线连接线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线连接线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线连接线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线连接线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线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线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线连接线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占位符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295400" y="1981201"/>
            <a:ext cx="9601200" cy="4303957"/>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9294042" y="6511133"/>
            <a:ext cx="965946"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B51B2453-8663-4C69-AF73-9FD7B1DEC5D0}" type="datetime1">
              <a:rPr lang="en-US" altLang="zh-CN" smtClean="0"/>
              <a:pPr/>
              <a:t>2/25/2021</a:t>
            </a:fld>
            <a:endParaRPr lang="zh-CN" altLang="en-US" dirty="0"/>
          </a:p>
        </p:txBody>
      </p:sp>
      <p:sp>
        <p:nvSpPr>
          <p:cNvPr id="5" name="页脚占位符 4"/>
          <p:cNvSpPr>
            <a:spLocks noGrp="1"/>
          </p:cNvSpPr>
          <p:nvPr>
            <p:ph type="ftr" sz="quarter" idx="3"/>
          </p:nvPr>
        </p:nvSpPr>
        <p:spPr>
          <a:xfrm>
            <a:off x="609601" y="6511133"/>
            <a:ext cx="6128030" cy="222436"/>
          </a:xfrm>
          <a:prstGeom prst="rect">
            <a:avLst/>
          </a:prstGeom>
        </p:spPr>
        <p:txBody>
          <a:bodyPr vert="horz" lIns="91440" tIns="45720" rIns="91440" bIns="45720" rtlCol="0" anchor="ctr"/>
          <a:lstStyle>
            <a:lvl1pPr algn="l" latinLnBrk="0">
              <a:defRPr lang="zh-CN" sz="800">
                <a:solidFill>
                  <a:schemeClr val="tx1">
                    <a:lumMod val="50000"/>
                    <a:lumOff val="50000"/>
                  </a:schemeClr>
                </a:solidFill>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665311" y="6511133"/>
            <a:ext cx="918882"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 id="214748367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4800" b="1" kern="1200">
          <a:solidFill>
            <a:schemeClr val="accent1"/>
          </a:solidFill>
          <a:latin typeface="+mj-lt"/>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36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32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28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2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2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93845" y="942192"/>
            <a:ext cx="9604310" cy="3383280"/>
          </a:xfrm>
        </p:spPr>
        <p:txBody>
          <a:bodyPr>
            <a:normAutofit/>
          </a:bodyPr>
          <a:lstStyle/>
          <a:p>
            <a:pPr>
              <a:lnSpc>
                <a:spcPts val="9600"/>
              </a:lnSpc>
            </a:pPr>
            <a:r>
              <a:rPr lang="zh-CN" altLang="en-US" sz="3600" dirty="0"/>
              <a:t>第四章 </a:t>
            </a:r>
            <a:br>
              <a:rPr lang="en-US" altLang="zh-CN" sz="6600" dirty="0"/>
            </a:br>
            <a:r>
              <a:rPr lang="en-US" altLang="zh-CN" sz="6000" dirty="0"/>
              <a:t>IO</a:t>
            </a:r>
            <a:r>
              <a:rPr lang="zh-CN" altLang="en-US" sz="6000" dirty="0"/>
              <a:t>复用技术</a:t>
            </a:r>
            <a:r>
              <a:rPr lang="en-US" altLang="zh-CN" sz="6000" dirty="0"/>
              <a:t>(</a:t>
            </a:r>
            <a:r>
              <a:rPr lang="zh-CN" altLang="en-US" sz="6000" dirty="0"/>
              <a:t>扩展版</a:t>
            </a:r>
            <a:r>
              <a:rPr lang="en-US" altLang="zh-CN" sz="6000" dirty="0"/>
              <a:t>)</a:t>
            </a:r>
            <a:endParaRPr lang="zh-CN" sz="6600" dirty="0"/>
          </a:p>
        </p:txBody>
      </p:sp>
      <p:sp>
        <p:nvSpPr>
          <p:cNvPr id="4" name="文本框 3">
            <a:extLst>
              <a:ext uri="{FF2B5EF4-FFF2-40B4-BE49-F238E27FC236}">
                <a16:creationId xmlns:a16="http://schemas.microsoft.com/office/drawing/2014/main" id="{BD3C7822-4166-440F-86AB-3317977F0B91}"/>
              </a:ext>
            </a:extLst>
          </p:cNvPr>
          <p:cNvSpPr txBox="1"/>
          <p:nvPr/>
        </p:nvSpPr>
        <p:spPr>
          <a:xfrm>
            <a:off x="1293845" y="5561865"/>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计算机网络课程组</a:t>
            </a:r>
            <a:r>
              <a:rPr lang="en-US" altLang="zh-CN" sz="2000" dirty="0">
                <a:latin typeface="微软雅黑" panose="020B0503020204020204" pitchFamily="34" charset="-122"/>
                <a:ea typeface="微软雅黑" panose="020B0503020204020204" pitchFamily="34" charset="-122"/>
              </a:rPr>
              <a:t>, 2021</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7862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非阻塞 </a:t>
            </a:r>
            <a:r>
              <a:rPr lang="en-US" altLang="zh-CN" dirty="0"/>
              <a:t>I/O</a:t>
            </a:r>
            <a:r>
              <a:rPr lang="zh-CN" altLang="en-US" dirty="0"/>
              <a:t>模式</a:t>
            </a:r>
          </a:p>
        </p:txBody>
      </p:sp>
      <p:sp>
        <p:nvSpPr>
          <p:cNvPr id="3" name="内容占位符 2"/>
          <p:cNvSpPr>
            <a:spLocks noGrp="1"/>
          </p:cNvSpPr>
          <p:nvPr>
            <p:ph idx="1"/>
          </p:nvPr>
        </p:nvSpPr>
        <p:spPr/>
        <p:txBody>
          <a:bodyPr/>
          <a:lstStyle/>
          <a:p>
            <a:pPr lvl="0"/>
            <a:r>
              <a:rPr lang="zh-CN" altLang="en-US" sz="2800" b="0" dirty="0">
                <a:latin typeface="Times New Roman"/>
              </a:rPr>
              <a:t>当把套接字设置成非阻塞的</a:t>
            </a:r>
            <a:r>
              <a:rPr lang="en-US" altLang="zh-CN" sz="2800" b="0" dirty="0">
                <a:latin typeface="Times New Roman"/>
              </a:rPr>
              <a:t>IO</a:t>
            </a:r>
            <a:r>
              <a:rPr lang="zh-CN" altLang="en-US" sz="2800" b="0" dirty="0">
                <a:latin typeface="Times New Roman"/>
              </a:rPr>
              <a:t>，则对每次请求，内核都不会阻塞，会立即返回；当没有数据的时候，会返回一个错误。例如对</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函数，前几次都没有数据返回，直到最后内核才向用户层的空间复制数据。</a:t>
            </a:r>
          </a:p>
          <a:p>
            <a:pPr marL="0" indent="0">
              <a:buNone/>
            </a:pPr>
            <a:endParaRPr lang="zh-CN" altLang="en-US" dirty="0"/>
          </a:p>
        </p:txBody>
      </p:sp>
      <p:pic>
        <p:nvPicPr>
          <p:cNvPr id="6" name="Picture 2" descr="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30" y="3095664"/>
            <a:ext cx="8640196" cy="356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非阻塞 </a:t>
            </a:r>
            <a:r>
              <a:rPr lang="en-US" altLang="zh-CN" dirty="0"/>
              <a:t>I/O</a:t>
            </a:r>
            <a:r>
              <a:rPr lang="zh-CN" altLang="en-US" dirty="0"/>
              <a:t>模式</a:t>
            </a:r>
          </a:p>
        </p:txBody>
      </p:sp>
      <p:pic>
        <p:nvPicPr>
          <p:cNvPr id="33794" name="Picture 2" descr="22070679_2"/>
          <p:cNvPicPr>
            <a:picLocks noChangeAspect="1" noChangeArrowheads="1"/>
          </p:cNvPicPr>
          <p:nvPr/>
        </p:nvPicPr>
        <p:blipFill>
          <a:blip r:embed="rId3" cstate="print"/>
          <a:srcRect/>
          <a:stretch>
            <a:fillRect/>
          </a:stretch>
        </p:blipFill>
        <p:spPr bwMode="auto">
          <a:xfrm>
            <a:off x="0" y="1146255"/>
            <a:ext cx="11362885" cy="5711745"/>
          </a:xfrm>
          <a:prstGeom prst="rect">
            <a:avLst/>
          </a:prstGeom>
          <a:noFill/>
        </p:spPr>
      </p:pic>
      <p:sp>
        <p:nvSpPr>
          <p:cNvPr id="5" name="矩形 4"/>
          <p:cNvSpPr/>
          <p:nvPr/>
        </p:nvSpPr>
        <p:spPr>
          <a:xfrm>
            <a:off x="8399584" y="128416"/>
            <a:ext cx="3429000" cy="1938992"/>
          </a:xfrm>
          <a:prstGeom prst="rect">
            <a:avLst/>
          </a:prstGeom>
        </p:spPr>
        <p:txBody>
          <a:bodyPr wrap="square">
            <a:spAutoFit/>
          </a:bodyPr>
          <a:lstStyle/>
          <a:p>
            <a:r>
              <a:rPr lang="en-US" altLang="zh-CN" sz="2000" dirty="0"/>
              <a:t>while true { </a:t>
            </a:r>
          </a:p>
          <a:p>
            <a:r>
              <a:rPr lang="en-US" altLang="zh-CN" sz="2000" dirty="0"/>
              <a:t>    for </a:t>
            </a:r>
            <a:r>
              <a:rPr lang="en-US" altLang="zh-CN" sz="2000" dirty="0" err="1"/>
              <a:t>i</a:t>
            </a:r>
            <a:r>
              <a:rPr lang="en-US" altLang="zh-CN" sz="2000" dirty="0"/>
              <a:t> in stream[] {</a:t>
            </a:r>
          </a:p>
          <a:p>
            <a:r>
              <a:rPr lang="en-US" altLang="zh-CN" sz="2000" dirty="0"/>
              <a:t>         if </a:t>
            </a:r>
            <a:r>
              <a:rPr lang="en-US" altLang="zh-CN" sz="2000" dirty="0" err="1"/>
              <a:t>i</a:t>
            </a:r>
            <a:r>
              <a:rPr lang="en-US" altLang="zh-CN" sz="2000" dirty="0"/>
              <a:t> has data            </a:t>
            </a:r>
          </a:p>
          <a:p>
            <a:r>
              <a:rPr lang="en-US" altLang="zh-CN" sz="2000" dirty="0"/>
              <a:t>         read until unavailable    </a:t>
            </a:r>
          </a:p>
          <a:p>
            <a:r>
              <a:rPr lang="en-US" altLang="zh-CN" sz="2000" dirty="0"/>
              <a:t>   }</a:t>
            </a:r>
          </a:p>
          <a:p>
            <a:r>
              <a:rPr lang="en-US" altLang="zh-CN" sz="2000" dirty="0"/>
              <a:t>}</a:t>
            </a:r>
            <a:endParaRPr lang="zh-CN" altLang="en-US" sz="2000" dirty="0"/>
          </a:p>
        </p:txBody>
      </p:sp>
    </p:spTree>
    <p:extLst>
      <p:ext uri="{BB962C8B-B14F-4D97-AF65-F5344CB8AC3E}">
        <p14:creationId xmlns:p14="http://schemas.microsoft.com/office/powerpoint/2010/main" val="23313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a:t>I/O</a:t>
            </a:r>
            <a:r>
              <a:rPr lang="zh-CN" altLang="en-US" dirty="0"/>
              <a:t>多路复用</a:t>
            </a:r>
          </a:p>
        </p:txBody>
      </p:sp>
      <p:sp>
        <p:nvSpPr>
          <p:cNvPr id="2" name="内容占位符 1"/>
          <p:cNvSpPr>
            <a:spLocks noGrp="1"/>
          </p:cNvSpPr>
          <p:nvPr>
            <p:ph idx="1"/>
          </p:nvPr>
        </p:nvSpPr>
        <p:spPr/>
        <p:txBody>
          <a:bodyPr>
            <a:normAutofit/>
          </a:bodyPr>
          <a:lstStyle/>
          <a:p>
            <a:r>
              <a:rPr lang="en-US" altLang="zh-CN" sz="2400" b="0" dirty="0"/>
              <a:t>I/O</a:t>
            </a:r>
            <a:r>
              <a:rPr lang="zh-CN" altLang="en-US" sz="2400" b="0" dirty="0"/>
              <a:t>多路复用的原理是为了避免</a:t>
            </a:r>
            <a:r>
              <a:rPr lang="en-US" altLang="zh-CN" sz="2400" b="0" dirty="0"/>
              <a:t>CPU</a:t>
            </a:r>
            <a:r>
              <a:rPr lang="zh-CN" altLang="en-US" sz="2400" b="0" dirty="0"/>
              <a:t>空转，使用一个代理（</a:t>
            </a:r>
            <a:r>
              <a:rPr lang="en-US" altLang="zh-CN" sz="2400" b="0" dirty="0"/>
              <a:t>select/poll/</a:t>
            </a:r>
            <a:r>
              <a:rPr lang="en-US" altLang="zh-CN" sz="2400" b="0" dirty="0" err="1"/>
              <a:t>epoll</a:t>
            </a:r>
            <a:r>
              <a:rPr lang="en-US" altLang="zh-CN" sz="2400" b="0" dirty="0"/>
              <a:t>..</a:t>
            </a:r>
            <a:r>
              <a:rPr lang="zh-CN" altLang="en-US" sz="2400" b="0" dirty="0"/>
              <a:t>）同时观察许多流的</a:t>
            </a:r>
            <a:r>
              <a:rPr lang="en-US" altLang="zh-CN" sz="2400" b="0" dirty="0"/>
              <a:t>I/O</a:t>
            </a:r>
            <a:r>
              <a:rPr lang="zh-CN" altLang="en-US" sz="2400" b="0" dirty="0"/>
              <a:t>事件，在空闲的时候，会把当前线程阻塞掉，当有一个或多个流有</a:t>
            </a:r>
            <a:r>
              <a:rPr lang="en-US" altLang="zh-CN" sz="2400" b="0" dirty="0"/>
              <a:t>I/O</a:t>
            </a:r>
            <a:r>
              <a:rPr lang="zh-CN" altLang="en-US" sz="2400" b="0" dirty="0"/>
              <a:t>事件时，就从阻塞态中醒来，于是我们的程序就会轮询一遍所有的流。例如</a:t>
            </a:r>
            <a:r>
              <a:rPr lang="en-US" altLang="zh-CN" sz="2400" b="0" dirty="0"/>
              <a:t>select()</a:t>
            </a:r>
            <a:r>
              <a:rPr lang="zh-CN" altLang="en-US" sz="2400" b="0" dirty="0"/>
              <a:t>函数按照一定的超时时间轮询，直到需要等待的套接字有数据到来，利用</a:t>
            </a:r>
            <a:r>
              <a:rPr lang="en-US" altLang="zh-CN" sz="2400" b="0" dirty="0" err="1"/>
              <a:t>recvfrom</a:t>
            </a:r>
            <a:r>
              <a:rPr lang="en-US" altLang="zh-CN" sz="2400" b="0" dirty="0"/>
              <a:t>()</a:t>
            </a:r>
            <a:r>
              <a:rPr lang="zh-CN" altLang="en-US" sz="2400" b="0" dirty="0"/>
              <a:t>函数，将数据复制到应用层。</a:t>
            </a:r>
          </a:p>
          <a:p>
            <a:endParaRPr lang="zh-CN" altLang="en-US" sz="2400" dirty="0"/>
          </a:p>
        </p:txBody>
      </p:sp>
      <p:pic>
        <p:nvPicPr>
          <p:cNvPr id="7" name="Picture 2" descr="9-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466" y="3646310"/>
            <a:ext cx="7926769" cy="30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440266" y="3870"/>
            <a:ext cx="9601200" cy="1142385"/>
          </a:xfrm>
        </p:spPr>
        <p:txBody>
          <a:bodyPr/>
          <a:lstStyle/>
          <a:p>
            <a:r>
              <a:rPr lang="zh-CN" altLang="en-US" dirty="0"/>
              <a:t>支持</a:t>
            </a:r>
            <a:r>
              <a:rPr lang="en-US" altLang="zh-CN" dirty="0"/>
              <a:t>I/O</a:t>
            </a:r>
            <a:r>
              <a:rPr lang="zh-CN" altLang="en-US" dirty="0"/>
              <a:t>多路复用的系统调用 </a:t>
            </a:r>
          </a:p>
        </p:txBody>
      </p:sp>
      <p:pic>
        <p:nvPicPr>
          <p:cNvPr id="17410" name="Picture 2" descr="22070679_3"/>
          <p:cNvPicPr>
            <a:picLocks noChangeAspect="1" noChangeArrowheads="1"/>
          </p:cNvPicPr>
          <p:nvPr/>
        </p:nvPicPr>
        <p:blipFill>
          <a:blip r:embed="rId3" cstate="print"/>
          <a:srcRect/>
          <a:stretch>
            <a:fillRect/>
          </a:stretch>
        </p:blipFill>
        <p:spPr bwMode="auto">
          <a:xfrm>
            <a:off x="0" y="1160522"/>
            <a:ext cx="11294078" cy="5677158"/>
          </a:xfrm>
          <a:prstGeom prst="rect">
            <a:avLst/>
          </a:prstGeom>
          <a:noFill/>
        </p:spPr>
      </p:pic>
      <p:sp>
        <p:nvSpPr>
          <p:cNvPr id="5" name="矩形 4"/>
          <p:cNvSpPr/>
          <p:nvPr/>
        </p:nvSpPr>
        <p:spPr>
          <a:xfrm>
            <a:off x="8327093" y="0"/>
            <a:ext cx="2775857" cy="1754326"/>
          </a:xfrm>
          <a:prstGeom prst="rect">
            <a:avLst/>
          </a:prstGeom>
        </p:spPr>
        <p:txBody>
          <a:bodyPr wrap="square">
            <a:spAutoFit/>
          </a:bodyPr>
          <a:lstStyle/>
          <a:p>
            <a:r>
              <a:rPr lang="en-US" altLang="zh-CN" dirty="0"/>
              <a:t>while true {    </a:t>
            </a:r>
          </a:p>
          <a:p>
            <a:r>
              <a:rPr lang="en-US" altLang="zh-CN" dirty="0"/>
              <a:t>    select(streams[])    </a:t>
            </a:r>
          </a:p>
          <a:p>
            <a:r>
              <a:rPr lang="en-US" altLang="zh-CN" dirty="0"/>
              <a:t>    for </a:t>
            </a:r>
            <a:r>
              <a:rPr lang="en-US" altLang="zh-CN" dirty="0" err="1"/>
              <a:t>i</a:t>
            </a:r>
            <a:r>
              <a:rPr lang="en-US" altLang="zh-CN" dirty="0"/>
              <a:t> in streams[] {        </a:t>
            </a:r>
          </a:p>
          <a:p>
            <a:r>
              <a:rPr lang="en-US" altLang="zh-CN" dirty="0"/>
              <a:t>        if </a:t>
            </a:r>
            <a:r>
              <a:rPr lang="en-US" altLang="zh-CN" dirty="0" err="1"/>
              <a:t>i</a:t>
            </a:r>
            <a:r>
              <a:rPr lang="en-US" altLang="zh-CN" dirty="0"/>
              <a:t> has data            </a:t>
            </a:r>
          </a:p>
          <a:p>
            <a:r>
              <a:rPr lang="en-US" altLang="zh-CN" dirty="0"/>
              <a:t>     read until unavailable     }}</a:t>
            </a:r>
            <a:endParaRPr lang="zh-CN" altLang="en-US" dirty="0"/>
          </a:p>
        </p:txBody>
      </p:sp>
      <p:sp>
        <p:nvSpPr>
          <p:cNvPr id="6" name="矩形 5"/>
          <p:cNvSpPr/>
          <p:nvPr/>
        </p:nvSpPr>
        <p:spPr>
          <a:xfrm>
            <a:off x="8208560" y="5103674"/>
            <a:ext cx="5268685" cy="1754326"/>
          </a:xfrm>
          <a:prstGeom prst="rect">
            <a:avLst/>
          </a:prstGeom>
        </p:spPr>
        <p:txBody>
          <a:bodyPr wrap="square">
            <a:spAutoFit/>
          </a:bodyPr>
          <a:lstStyle/>
          <a:p>
            <a:r>
              <a:rPr lang="en-US" altLang="zh-CN" dirty="0"/>
              <a:t>while true {    </a:t>
            </a:r>
          </a:p>
          <a:p>
            <a:r>
              <a:rPr lang="en-US" altLang="zh-CN" dirty="0"/>
              <a:t>    </a:t>
            </a:r>
            <a:r>
              <a:rPr lang="en-US" altLang="zh-CN" dirty="0" err="1">
                <a:solidFill>
                  <a:srgbClr val="C00000"/>
                </a:solidFill>
              </a:rPr>
              <a:t>active_stream</a:t>
            </a:r>
            <a:r>
              <a:rPr lang="en-US" altLang="zh-CN" dirty="0"/>
              <a:t>[] = </a:t>
            </a:r>
            <a:r>
              <a:rPr lang="en-US" altLang="zh-CN" dirty="0" err="1"/>
              <a:t>epoll_wait</a:t>
            </a:r>
            <a:r>
              <a:rPr lang="en-US" altLang="zh-CN" dirty="0"/>
              <a:t>(</a:t>
            </a:r>
            <a:r>
              <a:rPr lang="en-US" altLang="zh-CN" dirty="0" err="1"/>
              <a:t>epollfd</a:t>
            </a:r>
            <a:r>
              <a:rPr lang="en-US" altLang="zh-CN" dirty="0"/>
              <a:t>)     </a:t>
            </a:r>
          </a:p>
          <a:p>
            <a:r>
              <a:rPr lang="en-US" altLang="zh-CN" dirty="0"/>
              <a:t>    for </a:t>
            </a:r>
            <a:r>
              <a:rPr lang="en-US" altLang="zh-CN" dirty="0" err="1"/>
              <a:t>i</a:t>
            </a:r>
            <a:r>
              <a:rPr lang="en-US" altLang="zh-CN" dirty="0"/>
              <a:t> in </a:t>
            </a:r>
            <a:r>
              <a:rPr lang="en-US" altLang="zh-CN" dirty="0" err="1"/>
              <a:t>active_stream</a:t>
            </a:r>
            <a:r>
              <a:rPr lang="en-US" altLang="zh-CN" dirty="0"/>
              <a:t>[] {</a:t>
            </a:r>
          </a:p>
          <a:p>
            <a:r>
              <a:rPr lang="en-US" altLang="zh-CN" dirty="0"/>
              <a:t>        read or write till </a:t>
            </a:r>
          </a:p>
          <a:p>
            <a:r>
              <a:rPr lang="en-US" altLang="zh-CN" dirty="0"/>
              <a:t>    } </a:t>
            </a:r>
          </a:p>
          <a:p>
            <a:r>
              <a:rPr lang="en-US" altLang="zh-CN" dirty="0"/>
              <a:t>}</a:t>
            </a:r>
            <a:endParaRPr lang="zh-CN" altLang="en-US" dirty="0"/>
          </a:p>
        </p:txBody>
      </p:sp>
    </p:spTree>
    <p:extLst>
      <p:ext uri="{BB962C8B-B14F-4D97-AF65-F5344CB8AC3E}">
        <p14:creationId xmlns:p14="http://schemas.microsoft.com/office/powerpoint/2010/main" val="51290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信号驱动</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pPr lvl="0"/>
            <a:r>
              <a:rPr lang="zh-CN" altLang="en-US" sz="2800" b="0" dirty="0">
                <a:latin typeface="Times New Roman"/>
              </a:rPr>
              <a:t>信号驱动的</a:t>
            </a:r>
            <a:r>
              <a:rPr lang="en-US" altLang="zh-CN" sz="2800" b="0" dirty="0">
                <a:latin typeface="Times New Roman"/>
              </a:rPr>
              <a:t>IO</a:t>
            </a:r>
            <a:r>
              <a:rPr lang="zh-CN" altLang="en-US" sz="2800" b="0" dirty="0">
                <a:latin typeface="Times New Roman"/>
              </a:rPr>
              <a:t>在进程开始的时候注册一个信号处理的回调函数，进程继续执行，当信号发生时，即有了</a:t>
            </a:r>
            <a:r>
              <a:rPr lang="en-US" altLang="zh-CN" sz="2800" b="0" dirty="0">
                <a:latin typeface="Times New Roman"/>
              </a:rPr>
              <a:t>IO</a:t>
            </a:r>
            <a:r>
              <a:rPr lang="zh-CN" altLang="en-US" sz="2800" b="0" dirty="0">
                <a:latin typeface="Times New Roman"/>
              </a:rPr>
              <a:t>的时间，这里即有数据到来，利用注册的回调函数将到来的数据用</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接收到。</a:t>
            </a:r>
          </a:p>
          <a:p>
            <a:endParaRPr kumimoji="1"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400165588"/>
              </p:ext>
            </p:extLst>
          </p:nvPr>
        </p:nvGraphicFramePr>
        <p:xfrm>
          <a:off x="1784400" y="3402071"/>
          <a:ext cx="8875862" cy="2855853"/>
        </p:xfrm>
        <a:graphic>
          <a:graphicData uri="http://schemas.openxmlformats.org/presentationml/2006/ole">
            <mc:AlternateContent xmlns:mc="http://schemas.openxmlformats.org/markup-compatibility/2006">
              <mc:Choice xmlns:v="urn:schemas-microsoft-com:vml" Requires="v">
                <p:oleObj name="Visio" r:id="rId3" imgW="7759530" imgH="2495730" progId="Visio.Drawing.11">
                  <p:embed/>
                </p:oleObj>
              </mc:Choice>
              <mc:Fallback>
                <p:oleObj name="Visio" r:id="rId3" imgW="7759530" imgH="24957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400" y="3402071"/>
                        <a:ext cx="8875862" cy="2855853"/>
                      </a:xfrm>
                      <a:prstGeom prst="rect">
                        <a:avLst/>
                      </a:prstGeom>
                      <a:noFill/>
                    </p:spPr>
                  </p:pic>
                </p:oleObj>
              </mc:Fallback>
            </mc:AlternateContent>
          </a:graphicData>
        </a:graphic>
      </p:graphicFrame>
    </p:spTree>
    <p:extLst>
      <p:ext uri="{BB962C8B-B14F-4D97-AF65-F5344CB8AC3E}">
        <p14:creationId xmlns:p14="http://schemas.microsoft.com/office/powerpoint/2010/main" val="107548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信号驱动</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rotWithShape="1">
          <a:blip r:embed="rId3"/>
          <a:srcRect t="4606" b="5690"/>
          <a:stretch/>
        </p:blipFill>
        <p:spPr>
          <a:xfrm>
            <a:off x="717826" y="1334884"/>
            <a:ext cx="10416209" cy="4981527"/>
          </a:xfrm>
          <a:prstGeom prst="rect">
            <a:avLst/>
          </a:prstGeom>
        </p:spPr>
      </p:pic>
    </p:spTree>
    <p:extLst>
      <p:ext uri="{BB962C8B-B14F-4D97-AF65-F5344CB8AC3E}">
        <p14:creationId xmlns:p14="http://schemas.microsoft.com/office/powerpoint/2010/main" val="227000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a:xfrm>
            <a:off x="654756" y="1393371"/>
            <a:ext cx="10241844" cy="4864554"/>
          </a:xfrm>
        </p:spPr>
        <p:txBody>
          <a:bodyPr>
            <a:normAutofit/>
          </a:bodyPr>
          <a:lstStyle/>
          <a:p>
            <a:pPr lvl="0"/>
            <a:r>
              <a:rPr lang="zh-CN" altLang="en-US" sz="2800" b="0" dirty="0">
                <a:latin typeface="Times New Roman"/>
              </a:rPr>
              <a:t>异步</a:t>
            </a:r>
            <a:r>
              <a:rPr lang="en-US" altLang="zh-CN" sz="2800" b="0" dirty="0">
                <a:latin typeface="Times New Roman"/>
              </a:rPr>
              <a:t>IO</a:t>
            </a:r>
            <a:r>
              <a:rPr lang="zh-CN" altLang="en-US" sz="2800" b="0" dirty="0">
                <a:latin typeface="Times New Roman"/>
              </a:rPr>
              <a:t>与前面的信号驱动</a:t>
            </a:r>
            <a:r>
              <a:rPr lang="en-US" altLang="zh-CN" sz="2800" b="0" dirty="0">
                <a:latin typeface="Times New Roman"/>
              </a:rPr>
              <a:t>IO</a:t>
            </a:r>
            <a:r>
              <a:rPr lang="zh-CN" altLang="en-US" sz="2800" b="0" dirty="0">
                <a:latin typeface="Times New Roman"/>
              </a:rPr>
              <a:t>相似，其区别在于信号驱动</a:t>
            </a:r>
            <a:r>
              <a:rPr lang="en-US" altLang="zh-CN" sz="2800" b="0" dirty="0">
                <a:latin typeface="Times New Roman"/>
              </a:rPr>
              <a:t>IO</a:t>
            </a:r>
            <a:r>
              <a:rPr lang="zh-CN" altLang="en-US" sz="2800" b="0" dirty="0">
                <a:latin typeface="Times New Roman"/>
              </a:rPr>
              <a:t>当数据到来的时候，使用信号通知注册的信号处理函数，而异步</a:t>
            </a:r>
            <a:r>
              <a:rPr lang="en-US" altLang="zh-CN" sz="2800" b="0" dirty="0">
                <a:latin typeface="Times New Roman"/>
              </a:rPr>
              <a:t>IO</a:t>
            </a:r>
            <a:r>
              <a:rPr lang="zh-CN" altLang="en-US" sz="2800" b="0" dirty="0">
                <a:latin typeface="Times New Roman"/>
              </a:rPr>
              <a:t>则在数据复制完成的时候才发送信号通知注册的信号处理函数。</a:t>
            </a:r>
          </a:p>
        </p:txBody>
      </p:sp>
      <p:pic>
        <p:nvPicPr>
          <p:cNvPr id="5" name="Picture 2" descr="9-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877958"/>
            <a:ext cx="8168640" cy="387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7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1063708" y="1141791"/>
            <a:ext cx="9626048" cy="5716209"/>
          </a:xfrm>
          <a:prstGeom prst="rect">
            <a:avLst/>
          </a:prstGeom>
        </p:spPr>
      </p:pic>
    </p:spTree>
    <p:extLst>
      <p:ext uri="{BB962C8B-B14F-4D97-AF65-F5344CB8AC3E}">
        <p14:creationId xmlns:p14="http://schemas.microsoft.com/office/powerpoint/2010/main" val="116704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697506" y="233680"/>
            <a:ext cx="8229600" cy="5181600"/>
          </a:xfrm>
        </p:spPr>
        <p:txBody>
          <a:bodyPr/>
          <a:lstStyle/>
          <a:p>
            <a:pPr eaLnBrk="1" hangingPunct="1"/>
            <a:r>
              <a:rPr lang="en-US" altLang="zh-CN" dirty="0"/>
              <a:t>5</a:t>
            </a:r>
            <a:r>
              <a:rPr lang="zh-CN" altLang="en-US" dirty="0"/>
              <a:t>种</a:t>
            </a:r>
            <a:r>
              <a:rPr lang="en-US" altLang="zh-CN" dirty="0"/>
              <a:t>IO</a:t>
            </a:r>
            <a:r>
              <a:rPr lang="zh-CN" altLang="en-US" dirty="0"/>
              <a:t>模型的比较</a:t>
            </a:r>
          </a:p>
        </p:txBody>
      </p:sp>
      <p:pic>
        <p:nvPicPr>
          <p:cNvPr id="133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440" y="897006"/>
            <a:ext cx="9652442" cy="529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927106" y="6322814"/>
            <a:ext cx="2091278" cy="369332"/>
          </a:xfrm>
          <a:prstGeom prst="rect">
            <a:avLst/>
          </a:prstGeom>
        </p:spPr>
        <p:txBody>
          <a:bodyPr wrap="none">
            <a:spAutoFit/>
          </a:bodyPr>
          <a:lstStyle/>
          <a:p>
            <a:r>
              <a:rPr lang="en-US" altLang="zh-CN" dirty="0">
                <a:solidFill>
                  <a:srgbClr val="0070C0"/>
                </a:solidFill>
              </a:rPr>
              <a:t>Ref : UNP 6.2.6 </a:t>
            </a:r>
            <a:r>
              <a:rPr lang="zh-CN" altLang="en-US" dirty="0">
                <a:solidFill>
                  <a:srgbClr val="0070C0"/>
                </a:solidFill>
              </a:rPr>
              <a:t>节</a:t>
            </a:r>
          </a:p>
        </p:txBody>
      </p:sp>
    </p:spTree>
    <p:extLst>
      <p:ext uri="{BB962C8B-B14F-4D97-AF65-F5344CB8AC3E}">
        <p14:creationId xmlns:p14="http://schemas.microsoft.com/office/powerpoint/2010/main" val="7893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954157" y="367084"/>
            <a:ext cx="10595113" cy="6460435"/>
          </a:xfrm>
        </p:spPr>
        <p:txBody>
          <a:bodyPr>
            <a:noAutofit/>
          </a:bodyPr>
          <a:lstStyle/>
          <a:p>
            <a:pPr eaLnBrk="1" hangingPunct="1">
              <a:lnSpc>
                <a:spcPct val="90000"/>
              </a:lnSpc>
            </a:pPr>
            <a:r>
              <a:rPr lang="zh-CN" altLang="en-US" dirty="0"/>
              <a:t>同步与异步</a:t>
            </a:r>
            <a:r>
              <a:rPr lang="en-US" altLang="zh-CN" dirty="0"/>
              <a:t>IO</a:t>
            </a:r>
          </a:p>
          <a:p>
            <a:pPr lvl="1" eaLnBrk="1" hangingPunct="1">
              <a:lnSpc>
                <a:spcPct val="90000"/>
              </a:lnSpc>
            </a:pPr>
            <a:r>
              <a:rPr lang="en-US" altLang="zh-CN" sz="2800" dirty="0"/>
              <a:t>POSIX</a:t>
            </a:r>
            <a:r>
              <a:rPr lang="zh-CN" altLang="en-US" sz="2800" dirty="0"/>
              <a:t>定义这两个术语如下</a:t>
            </a:r>
          </a:p>
          <a:p>
            <a:pPr lvl="2" eaLnBrk="1" hangingPunct="1">
              <a:lnSpc>
                <a:spcPct val="90000"/>
              </a:lnSpc>
            </a:pPr>
            <a:r>
              <a:rPr lang="zh-CN" altLang="en-US" sz="2400" dirty="0"/>
              <a:t>同步</a:t>
            </a:r>
            <a:r>
              <a:rPr lang="en-US" altLang="zh-CN" sz="2400" dirty="0"/>
              <a:t>I/O</a:t>
            </a:r>
            <a:r>
              <a:rPr lang="zh-CN" altLang="en-US" sz="2400" dirty="0"/>
              <a:t>操作引起请求进程阻塞，知道</a:t>
            </a:r>
            <a:r>
              <a:rPr lang="en-US" altLang="zh-CN" sz="2400" dirty="0"/>
              <a:t>I/O</a:t>
            </a:r>
            <a:r>
              <a:rPr lang="zh-CN" altLang="en-US" sz="2400" dirty="0"/>
              <a:t>操作完成；</a:t>
            </a:r>
          </a:p>
          <a:p>
            <a:pPr lvl="2" eaLnBrk="1" hangingPunct="1">
              <a:lnSpc>
                <a:spcPct val="90000"/>
              </a:lnSpc>
            </a:pPr>
            <a:r>
              <a:rPr lang="zh-CN" altLang="en-US" sz="2400" dirty="0"/>
              <a:t>异步</a:t>
            </a:r>
            <a:r>
              <a:rPr lang="en-US" altLang="zh-CN" sz="2400" dirty="0"/>
              <a:t>I/O</a:t>
            </a:r>
            <a:r>
              <a:rPr lang="zh-CN" altLang="en-US" sz="2400" dirty="0"/>
              <a:t>操作不引起请求进程阻塞；</a:t>
            </a:r>
          </a:p>
          <a:p>
            <a:pPr lvl="1" eaLnBrk="1" hangingPunct="1">
              <a:lnSpc>
                <a:spcPct val="90000"/>
              </a:lnSpc>
            </a:pPr>
            <a:r>
              <a:rPr lang="en-US" altLang="zh-CN" sz="2800" b="1" dirty="0">
                <a:solidFill>
                  <a:srgbClr val="C00000"/>
                </a:solidFill>
              </a:rPr>
              <a:t>IO</a:t>
            </a:r>
            <a:r>
              <a:rPr lang="zh-CN" altLang="en-US" sz="2800" b="1" dirty="0">
                <a:solidFill>
                  <a:srgbClr val="C00000"/>
                </a:solidFill>
              </a:rPr>
              <a:t>的两个阶段都没有被阻塞，才能被称为异步</a:t>
            </a:r>
            <a:r>
              <a:rPr lang="en-US" altLang="zh-CN" sz="2800" b="1" dirty="0">
                <a:solidFill>
                  <a:srgbClr val="C00000"/>
                </a:solidFill>
              </a:rPr>
              <a:t>IO</a:t>
            </a:r>
          </a:p>
          <a:p>
            <a:pPr lvl="1" eaLnBrk="1" hangingPunct="1">
              <a:lnSpc>
                <a:spcPct val="90000"/>
              </a:lnSpc>
            </a:pPr>
            <a:r>
              <a:rPr lang="zh-CN" altLang="en-US" sz="2800" dirty="0"/>
              <a:t>因此，阻塞</a:t>
            </a:r>
            <a:r>
              <a:rPr lang="en-US" altLang="zh-CN" sz="2800" dirty="0"/>
              <a:t>I/O</a:t>
            </a:r>
            <a:r>
              <a:rPr lang="zh-CN" altLang="en-US" sz="2800" dirty="0"/>
              <a:t>模型、非阻塞</a:t>
            </a:r>
            <a:r>
              <a:rPr lang="en-US" altLang="zh-CN" sz="2800" dirty="0"/>
              <a:t>I/O</a:t>
            </a:r>
            <a:r>
              <a:rPr lang="zh-CN" altLang="en-US" sz="2800" dirty="0"/>
              <a:t>模型、 </a:t>
            </a:r>
            <a:r>
              <a:rPr lang="en-US" altLang="zh-CN" sz="2800" dirty="0"/>
              <a:t>I/O</a:t>
            </a:r>
            <a:r>
              <a:rPr lang="zh-CN" altLang="en-US" sz="2800" dirty="0"/>
              <a:t>复用模型和信号驱动模型都是同步</a:t>
            </a:r>
            <a:r>
              <a:rPr lang="en-US" altLang="zh-CN" sz="2800" dirty="0"/>
              <a:t>I/O</a:t>
            </a:r>
            <a:r>
              <a:rPr lang="zh-CN" altLang="en-US" sz="2800" dirty="0"/>
              <a:t>模型；最后一种才是异步</a:t>
            </a:r>
            <a:r>
              <a:rPr lang="en-US" altLang="zh-CN" sz="2800" dirty="0"/>
              <a:t>IO</a:t>
            </a:r>
          </a:p>
          <a:p>
            <a:pPr eaLnBrk="1" hangingPunct="1">
              <a:lnSpc>
                <a:spcPct val="90000"/>
              </a:lnSpc>
            </a:pPr>
            <a:r>
              <a:rPr lang="zh-CN" altLang="en-US" dirty="0"/>
              <a:t>实际编程中，这几种</a:t>
            </a:r>
            <a:r>
              <a:rPr lang="en-US" altLang="zh-CN" dirty="0"/>
              <a:t>IO</a:t>
            </a:r>
            <a:r>
              <a:rPr lang="zh-CN" altLang="en-US" dirty="0"/>
              <a:t>模型经常根据需要混用</a:t>
            </a:r>
          </a:p>
          <a:p>
            <a:pPr lvl="1" eaLnBrk="1" hangingPunct="1">
              <a:lnSpc>
                <a:spcPct val="90000"/>
              </a:lnSpc>
            </a:pPr>
            <a:r>
              <a:rPr lang="zh-CN" altLang="en-US" sz="2800" dirty="0"/>
              <a:t>首先要避免被阻塞，但是阻塞都不好？</a:t>
            </a:r>
          </a:p>
          <a:p>
            <a:pPr lvl="1" eaLnBrk="1" hangingPunct="1">
              <a:lnSpc>
                <a:spcPct val="90000"/>
              </a:lnSpc>
            </a:pPr>
            <a:r>
              <a:rPr lang="zh-CN" altLang="en-US" sz="2800" dirty="0"/>
              <a:t>在事件的检查点要阻塞</a:t>
            </a:r>
          </a:p>
          <a:p>
            <a:pPr lvl="1" eaLnBrk="1" hangingPunct="1">
              <a:lnSpc>
                <a:spcPct val="90000"/>
              </a:lnSpc>
            </a:pPr>
            <a:r>
              <a:rPr lang="zh-CN" altLang="en-US" sz="2800" dirty="0"/>
              <a:t>避免采用信号机制，主要原因是信号是异步的，将使程序变得很难编写。</a:t>
            </a:r>
          </a:p>
        </p:txBody>
      </p:sp>
    </p:spTree>
    <p:extLst>
      <p:ext uri="{BB962C8B-B14F-4D97-AF65-F5344CB8AC3E}">
        <p14:creationId xmlns:p14="http://schemas.microsoft.com/office/powerpoint/2010/main" val="9255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a:t>读写操作的</a:t>
            </a:r>
            <a:r>
              <a:rPr lang="en-US" altLang="zh-CN" dirty="0"/>
              <a:t>IO</a:t>
            </a:r>
            <a:r>
              <a:rPr lang="zh-CN" altLang="en-US" dirty="0"/>
              <a:t>模型</a:t>
            </a:r>
          </a:p>
        </p:txBody>
      </p:sp>
      <p:sp>
        <p:nvSpPr>
          <p:cNvPr id="5123" name="Rectangle 3"/>
          <p:cNvSpPr>
            <a:spLocks noGrp="1" noChangeArrowheads="1"/>
          </p:cNvSpPr>
          <p:nvPr>
            <p:ph type="body" idx="1"/>
          </p:nvPr>
        </p:nvSpPr>
        <p:spPr>
          <a:xfrm>
            <a:off x="815009" y="1146255"/>
            <a:ext cx="10774017" cy="5254545"/>
          </a:xfrm>
        </p:spPr>
        <p:txBody>
          <a:bodyPr>
            <a:normAutofit/>
          </a:bodyPr>
          <a:lstStyle/>
          <a:p>
            <a:pPr eaLnBrk="1" hangingPunct="1"/>
            <a:r>
              <a:rPr lang="zh-CN" altLang="en-US" sz="3200" dirty="0"/>
              <a:t>观察迭代式服务器代码，发现：除了</a:t>
            </a:r>
            <a:r>
              <a:rPr lang="en-US" altLang="zh-CN" sz="3200" dirty="0"/>
              <a:t>bind/listen/accept</a:t>
            </a:r>
            <a:r>
              <a:rPr lang="zh-CN" altLang="en-US" sz="3200" dirty="0"/>
              <a:t>这些动作外，服务器的主要动作是读写</a:t>
            </a:r>
            <a:r>
              <a:rPr lang="en-US" altLang="zh-CN" sz="3200" dirty="0"/>
              <a:t>socket</a:t>
            </a:r>
            <a:r>
              <a:rPr lang="zh-CN" altLang="en-US" sz="3200" dirty="0"/>
              <a:t>，标准输入</a:t>
            </a:r>
            <a:r>
              <a:rPr lang="en-US" altLang="zh-CN" sz="3200" dirty="0"/>
              <a:t>/</a:t>
            </a:r>
            <a:r>
              <a:rPr lang="zh-CN" altLang="en-US" sz="3200" dirty="0"/>
              <a:t>输出</a:t>
            </a:r>
          </a:p>
          <a:p>
            <a:pPr eaLnBrk="1" hangingPunct="1"/>
            <a:r>
              <a:rPr lang="zh-CN" altLang="en-US" sz="3200" dirty="0"/>
              <a:t>服务器的性能与</a:t>
            </a:r>
            <a:r>
              <a:rPr lang="en-US" altLang="zh-CN" sz="3200" dirty="0"/>
              <a:t>read/write</a:t>
            </a:r>
            <a:r>
              <a:rPr lang="zh-CN" altLang="en-US" sz="3200" dirty="0"/>
              <a:t>这些操作密切相关，因此，有必要更透彻地了解文件的读写模型</a:t>
            </a:r>
          </a:p>
          <a:p>
            <a:pPr eaLnBrk="1" hangingPunct="1"/>
            <a:r>
              <a:rPr lang="en-US" altLang="zh-CN" sz="3200" dirty="0"/>
              <a:t>Unix</a:t>
            </a:r>
            <a:r>
              <a:rPr lang="zh-CN" altLang="en-US" sz="3200" dirty="0"/>
              <a:t>／</a:t>
            </a:r>
            <a:r>
              <a:rPr lang="en-US" altLang="zh-CN" sz="3200" dirty="0"/>
              <a:t>Linux</a:t>
            </a:r>
            <a:r>
              <a:rPr lang="zh-CN" altLang="en-US" sz="3200" dirty="0"/>
              <a:t>系统将</a:t>
            </a:r>
            <a:r>
              <a:rPr lang="en-US" altLang="zh-CN" sz="3200" dirty="0"/>
              <a:t>IO</a:t>
            </a:r>
            <a:r>
              <a:rPr lang="zh-CN" altLang="en-US" sz="3200" dirty="0"/>
              <a:t>的读写操作抽象为文件读写，操作系统中关于</a:t>
            </a:r>
            <a:r>
              <a:rPr lang="en-US" altLang="zh-CN" sz="3200" dirty="0"/>
              <a:t>IO</a:t>
            </a:r>
            <a:r>
              <a:rPr lang="zh-CN" altLang="en-US" sz="3200" dirty="0"/>
              <a:t>操作的实现方式是怎样的？</a:t>
            </a:r>
          </a:p>
          <a:p>
            <a:pPr lvl="1" eaLnBrk="1" hangingPunct="1"/>
            <a:r>
              <a:rPr lang="en-US" altLang="zh-CN" dirty="0"/>
              <a:t>Buffer</a:t>
            </a:r>
            <a:r>
              <a:rPr lang="zh-CN" altLang="en-US" dirty="0"/>
              <a:t> </a:t>
            </a:r>
            <a:r>
              <a:rPr lang="en-US" altLang="zh-CN" dirty="0"/>
              <a:t>/</a:t>
            </a:r>
            <a:r>
              <a:rPr lang="zh-CN" altLang="en-US" dirty="0"/>
              <a:t> 双</a:t>
            </a:r>
            <a:r>
              <a:rPr lang="en-US" altLang="zh-CN" dirty="0"/>
              <a:t>buffer</a:t>
            </a:r>
            <a:r>
              <a:rPr lang="zh-CN" altLang="en-US" dirty="0"/>
              <a:t> </a:t>
            </a:r>
            <a:r>
              <a:rPr lang="en-US" altLang="zh-CN" dirty="0"/>
              <a:t>/</a:t>
            </a:r>
            <a:r>
              <a:rPr lang="zh-CN" altLang="en-US" dirty="0"/>
              <a:t> 循环缓冲 </a:t>
            </a:r>
            <a:r>
              <a:rPr lang="en-US" altLang="zh-CN" dirty="0"/>
              <a:t>/</a:t>
            </a:r>
            <a:r>
              <a:rPr lang="zh-CN" altLang="en-US" dirty="0"/>
              <a:t> </a:t>
            </a:r>
            <a:r>
              <a:rPr lang="en-US" altLang="zh-CN" dirty="0"/>
              <a:t>buffer</a:t>
            </a:r>
            <a:r>
              <a:rPr lang="zh-CN" altLang="en-US" dirty="0"/>
              <a:t>池</a:t>
            </a:r>
          </a:p>
          <a:p>
            <a:pPr lvl="1" eaLnBrk="1" hangingPunct="1"/>
            <a:r>
              <a:rPr lang="zh-CN" altLang="en-US" dirty="0"/>
              <a:t>阻塞</a:t>
            </a:r>
          </a:p>
        </p:txBody>
      </p:sp>
    </p:spTree>
    <p:extLst>
      <p:ext uri="{BB962C8B-B14F-4D97-AF65-F5344CB8AC3E}">
        <p14:creationId xmlns:p14="http://schemas.microsoft.com/office/powerpoint/2010/main" val="174310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IO</a:t>
            </a:r>
            <a:r>
              <a:rPr lang="zh-CN" altLang="en-US" dirty="0"/>
              <a:t>复用函数</a:t>
            </a:r>
            <a:r>
              <a:rPr lang="en-US" altLang="zh-CN" dirty="0"/>
              <a:t>/</a:t>
            </a:r>
            <a:r>
              <a:rPr lang="zh-CN" altLang="en-US" dirty="0"/>
              <a:t>系统调用</a:t>
            </a:r>
          </a:p>
        </p:txBody>
      </p:sp>
      <p:sp>
        <p:nvSpPr>
          <p:cNvPr id="15363" name="Rectangle 3"/>
          <p:cNvSpPr>
            <a:spLocks noGrp="1" noChangeArrowheads="1"/>
          </p:cNvSpPr>
          <p:nvPr>
            <p:ph type="body" idx="1"/>
          </p:nvPr>
        </p:nvSpPr>
        <p:spPr>
          <a:xfrm>
            <a:off x="733777" y="1393371"/>
            <a:ext cx="10837333" cy="4864554"/>
          </a:xfrm>
        </p:spPr>
        <p:txBody>
          <a:bodyPr>
            <a:noAutofit/>
          </a:bodyPr>
          <a:lstStyle/>
          <a:p>
            <a:pPr eaLnBrk="1" hangingPunct="1">
              <a:lnSpc>
                <a:spcPct val="90000"/>
              </a:lnSpc>
            </a:pPr>
            <a:r>
              <a:rPr lang="en-US" altLang="zh-CN" b="0" dirty="0"/>
              <a:t>IO</a:t>
            </a:r>
            <a:r>
              <a:rPr lang="zh-CN" altLang="en-US" b="0" dirty="0"/>
              <a:t>复用技术能够使能应用程序同时等待多个事件的发生</a:t>
            </a:r>
          </a:p>
          <a:p>
            <a:pPr eaLnBrk="1" hangingPunct="1">
              <a:lnSpc>
                <a:spcPct val="90000"/>
              </a:lnSpc>
            </a:pPr>
            <a:r>
              <a:rPr lang="en-US" altLang="zh-CN" b="0" dirty="0"/>
              <a:t>IO</a:t>
            </a:r>
            <a:r>
              <a:rPr lang="zh-CN" altLang="en-US" b="0" dirty="0"/>
              <a:t>复用技术的引入，使得网络编程的模式发生了巨大变化</a:t>
            </a:r>
          </a:p>
          <a:p>
            <a:pPr eaLnBrk="1" hangingPunct="1">
              <a:lnSpc>
                <a:spcPct val="90000"/>
              </a:lnSpc>
            </a:pPr>
            <a:r>
              <a:rPr lang="zh-CN" altLang="en-US" b="0" dirty="0"/>
              <a:t>常用的</a:t>
            </a:r>
            <a:r>
              <a:rPr lang="en-US" altLang="zh-CN" b="0" dirty="0"/>
              <a:t>IO</a:t>
            </a:r>
            <a:r>
              <a:rPr lang="zh-CN" altLang="en-US" b="0" dirty="0"/>
              <a:t>复用函数有</a:t>
            </a:r>
          </a:p>
          <a:p>
            <a:pPr lvl="1" eaLnBrk="1" hangingPunct="1">
              <a:lnSpc>
                <a:spcPct val="90000"/>
              </a:lnSpc>
            </a:pPr>
            <a:r>
              <a:rPr lang="en-US" altLang="zh-CN" dirty="0">
                <a:solidFill>
                  <a:srgbClr val="FF0000"/>
                </a:solidFill>
              </a:rPr>
              <a:t>select/poll/</a:t>
            </a:r>
            <a:r>
              <a:rPr lang="en-US" altLang="zh-CN" dirty="0" err="1">
                <a:solidFill>
                  <a:srgbClr val="FF0000"/>
                </a:solidFill>
              </a:rPr>
              <a:t>pselect</a:t>
            </a:r>
            <a:endParaRPr lang="en-US" altLang="zh-CN" dirty="0">
              <a:solidFill>
                <a:srgbClr val="FF0000"/>
              </a:solidFill>
            </a:endParaRPr>
          </a:p>
          <a:p>
            <a:pPr lvl="1" eaLnBrk="1" hangingPunct="1">
              <a:lnSpc>
                <a:spcPct val="90000"/>
              </a:lnSpc>
            </a:pPr>
            <a:r>
              <a:rPr lang="en-US" altLang="zh-CN" dirty="0" err="1">
                <a:solidFill>
                  <a:srgbClr val="FF0000"/>
                </a:solidFill>
              </a:rPr>
              <a:t>epoll</a:t>
            </a:r>
            <a:r>
              <a:rPr lang="en-US" altLang="zh-CN" dirty="0">
                <a:solidFill>
                  <a:srgbClr val="FF0000"/>
                </a:solidFill>
              </a:rPr>
              <a:t> (Linux)</a:t>
            </a:r>
          </a:p>
          <a:p>
            <a:pPr lvl="1">
              <a:lnSpc>
                <a:spcPct val="90000"/>
              </a:lnSpc>
            </a:pPr>
            <a:r>
              <a:rPr lang="en-US" altLang="zh-CN" dirty="0" err="1">
                <a:solidFill>
                  <a:srgbClr val="FF0000"/>
                </a:solidFill>
              </a:rPr>
              <a:t>kqueue</a:t>
            </a:r>
            <a:r>
              <a:rPr lang="en-US" altLang="zh-CN" dirty="0">
                <a:solidFill>
                  <a:srgbClr val="FF0000"/>
                </a:solidFill>
              </a:rPr>
              <a:t> (FreeBSD)</a:t>
            </a:r>
          </a:p>
        </p:txBody>
      </p:sp>
    </p:spTree>
    <p:extLst>
      <p:ext uri="{BB962C8B-B14F-4D97-AF65-F5344CB8AC3E}">
        <p14:creationId xmlns:p14="http://schemas.microsoft.com/office/powerpoint/2010/main" val="150353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a:t>
            </a:r>
            <a:endParaRPr lang="zh-CN" altLang="en-US" dirty="0"/>
          </a:p>
        </p:txBody>
      </p:sp>
      <p:sp>
        <p:nvSpPr>
          <p:cNvPr id="3" name="内容占位符 2"/>
          <p:cNvSpPr>
            <a:spLocks noGrp="1"/>
          </p:cNvSpPr>
          <p:nvPr>
            <p:ph idx="1"/>
          </p:nvPr>
        </p:nvSpPr>
        <p:spPr>
          <a:xfrm>
            <a:off x="721361" y="1393371"/>
            <a:ext cx="10088879" cy="4864554"/>
          </a:xfrm>
        </p:spPr>
        <p:txBody>
          <a:bodyPr>
            <a:noAutofit/>
          </a:bodyPr>
          <a:lstStyle/>
          <a:p>
            <a:pPr lvl="0">
              <a:lnSpc>
                <a:spcPct val="150000"/>
              </a:lnSpc>
            </a:pPr>
            <a:r>
              <a:rPr lang="zh-CN" altLang="en-US" sz="2800" b="0" dirty="0">
                <a:latin typeface="微软雅黑" panose="020B0503020204020204" pitchFamily="34" charset="-122"/>
                <a:ea typeface="微软雅黑" panose="020B0503020204020204" pitchFamily="34" charset="-122"/>
              </a:rPr>
              <a:t>函数</a:t>
            </a:r>
            <a:r>
              <a:rPr lang="en-US" altLang="zh-CN" sz="2800" b="0" dirty="0">
                <a:latin typeface="微软雅黑" panose="020B0503020204020204" pitchFamily="34" charset="-122"/>
                <a:ea typeface="微软雅黑" panose="020B0503020204020204" pitchFamily="34" charset="-122"/>
              </a:rPr>
              <a:t>select()</a:t>
            </a:r>
            <a:r>
              <a:rPr lang="zh-CN" altLang="en-US" sz="2800" b="0" dirty="0">
                <a:latin typeface="微软雅黑" panose="020B0503020204020204" pitchFamily="34" charset="-122"/>
                <a:ea typeface="微软雅黑" panose="020B0503020204020204" pitchFamily="34" charset="-122"/>
              </a:rPr>
              <a:t>与之前的</a:t>
            </a:r>
            <a:r>
              <a:rPr lang="en-US" altLang="zh-CN" sz="2800" b="0" dirty="0" err="1">
                <a:latin typeface="微软雅黑" panose="020B0503020204020204" pitchFamily="34" charset="-122"/>
                <a:ea typeface="微软雅黑" panose="020B0503020204020204" pitchFamily="34" charset="-122"/>
              </a:rPr>
              <a:t>recv</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和</a:t>
            </a:r>
            <a:r>
              <a:rPr lang="en-US" altLang="zh-CN" sz="2800" b="0" dirty="0">
                <a:latin typeface="微软雅黑" panose="020B0503020204020204" pitchFamily="34" charset="-122"/>
                <a:ea typeface="微软雅黑" panose="020B0503020204020204" pitchFamily="34" charset="-122"/>
              </a:rPr>
              <a:t>send()</a:t>
            </a:r>
            <a:r>
              <a:rPr lang="zh-CN" altLang="en-US" sz="2800" b="0" dirty="0">
                <a:latin typeface="微软雅黑" panose="020B0503020204020204" pitchFamily="34" charset="-122"/>
                <a:ea typeface="微软雅黑" panose="020B0503020204020204" pitchFamily="34" charset="-122"/>
              </a:rPr>
              <a:t>直接操作文件描述符不同。使用</a:t>
            </a:r>
            <a:r>
              <a:rPr lang="en-US" altLang="zh-CN" sz="2800" b="0" dirty="0">
                <a:latin typeface="微软雅黑" panose="020B0503020204020204" pitchFamily="34" charset="-122"/>
                <a:ea typeface="微软雅黑" panose="020B0503020204020204" pitchFamily="34" charset="-122"/>
              </a:rPr>
              <a:t>select()</a:t>
            </a:r>
            <a:r>
              <a:rPr lang="zh-CN" altLang="en-US" sz="2800" b="0" dirty="0">
                <a:latin typeface="微软雅黑" panose="020B0503020204020204" pitchFamily="34" charset="-122"/>
                <a:ea typeface="微软雅黑" panose="020B0503020204020204" pitchFamily="34" charset="-122"/>
              </a:rPr>
              <a:t>函数可以先对需要操作的文件描述符进行查询，查看目标文件描述符是否可以进行读、写或者错误操作，然后当文件描述符满足操作的条件的时候才进行真正的</a:t>
            </a:r>
            <a:r>
              <a:rPr lang="en-US" altLang="zh-CN" sz="2800" b="0" dirty="0">
                <a:latin typeface="微软雅黑" panose="020B0503020204020204" pitchFamily="34" charset="-122"/>
                <a:ea typeface="微软雅黑" panose="020B0503020204020204" pitchFamily="34" charset="-122"/>
              </a:rPr>
              <a:t>IO</a:t>
            </a:r>
            <a:r>
              <a:rPr lang="zh-CN" altLang="en-US" sz="2800" b="0" dirty="0">
                <a:latin typeface="微软雅黑" panose="020B0503020204020204" pitchFamily="34" charset="-122"/>
                <a:ea typeface="微软雅黑" panose="020B0503020204020204" pitchFamily="34" charset="-122"/>
              </a:rPr>
              <a:t>操作。</a:t>
            </a:r>
            <a:endParaRPr lang="en-US" altLang="zh-CN" sz="2800" b="0" dirty="0">
              <a:latin typeface="微软雅黑" panose="020B0503020204020204" pitchFamily="34" charset="-122"/>
              <a:ea typeface="微软雅黑" panose="020B0503020204020204" pitchFamily="34" charset="-122"/>
            </a:endParaRPr>
          </a:p>
        </p:txBody>
      </p:sp>
      <p:sp>
        <p:nvSpPr>
          <p:cNvPr id="5" name="矩形 4"/>
          <p:cNvSpPr/>
          <p:nvPr/>
        </p:nvSpPr>
        <p:spPr>
          <a:xfrm>
            <a:off x="8927106" y="6322814"/>
            <a:ext cx="1898918" cy="369332"/>
          </a:xfrm>
          <a:prstGeom prst="rect">
            <a:avLst/>
          </a:prstGeom>
        </p:spPr>
        <p:txBody>
          <a:bodyPr wrap="none">
            <a:spAutoFit/>
          </a:bodyPr>
          <a:lstStyle/>
          <a:p>
            <a:r>
              <a:rPr lang="en-US" altLang="zh-CN" dirty="0">
                <a:solidFill>
                  <a:srgbClr val="0070C0"/>
                </a:solidFill>
              </a:rPr>
              <a:t>Ref : UNP 6.3</a:t>
            </a:r>
            <a:r>
              <a:rPr lang="zh-CN" altLang="en-US" dirty="0">
                <a:solidFill>
                  <a:srgbClr val="0070C0"/>
                </a:solidFill>
              </a:rPr>
              <a:t>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a:t>
            </a:r>
            <a:endParaRPr lang="zh-CN" altLang="en-US" dirty="0"/>
          </a:p>
        </p:txBody>
      </p:sp>
      <p:sp>
        <p:nvSpPr>
          <p:cNvPr id="3" name="内容占位符 2"/>
          <p:cNvSpPr>
            <a:spLocks noGrp="1"/>
          </p:cNvSpPr>
          <p:nvPr>
            <p:ph idx="1"/>
          </p:nvPr>
        </p:nvSpPr>
        <p:spPr>
          <a:xfrm>
            <a:off x="482600" y="1146255"/>
            <a:ext cx="11226799" cy="4864554"/>
          </a:xfrm>
        </p:spPr>
        <p:txBody>
          <a:bodyPr>
            <a:noAutofit/>
          </a:bodyPr>
          <a:lstStyle/>
          <a:p>
            <a:pPr>
              <a:spcBef>
                <a:spcPts val="0"/>
              </a:spcBef>
            </a:pPr>
            <a:r>
              <a:rPr lang="zh-CN" altLang="en-US" sz="3200" dirty="0"/>
              <a:t>函数原型：</a:t>
            </a:r>
            <a:endParaRPr lang="en-US" altLang="zh-CN" sz="3200" dirty="0"/>
          </a:p>
          <a:p>
            <a:pPr marL="0" lvl="0" indent="0">
              <a:spcBef>
                <a:spcPts val="0"/>
              </a:spcBef>
              <a:buNone/>
            </a:pPr>
            <a:r>
              <a:rPr lang="en-US" altLang="zh-CN" sz="3000" b="0" dirty="0"/>
              <a:t>#include &lt;sys/</a:t>
            </a:r>
            <a:r>
              <a:rPr lang="en-US" altLang="zh-CN" sz="3000" b="0" dirty="0" err="1"/>
              <a:t>select.h</a:t>
            </a:r>
            <a:r>
              <a:rPr lang="en-US" altLang="zh-CN" sz="3000" b="0" dirty="0"/>
              <a:t>&gt;</a:t>
            </a:r>
          </a:p>
          <a:p>
            <a:pPr marL="0" lvl="0" indent="0">
              <a:spcBef>
                <a:spcPts val="0"/>
              </a:spcBef>
              <a:buNone/>
            </a:pPr>
            <a:r>
              <a:rPr lang="en-US" altLang="zh-CN" sz="3000" b="0" dirty="0"/>
              <a:t>#include &lt;sys/</a:t>
            </a:r>
            <a:r>
              <a:rPr lang="en-US" altLang="zh-CN" sz="3000" b="0" dirty="0" err="1"/>
              <a:t>time.h</a:t>
            </a:r>
            <a:r>
              <a:rPr lang="en-US" altLang="zh-CN" sz="3000" b="0" dirty="0"/>
              <a:t>&gt;</a:t>
            </a:r>
          </a:p>
          <a:p>
            <a:pPr marL="0" indent="0">
              <a:spcBef>
                <a:spcPts val="0"/>
              </a:spcBef>
              <a:buNone/>
            </a:pPr>
            <a:r>
              <a:rPr lang="en-US" altLang="zh-CN" sz="3000" dirty="0" err="1">
                <a:solidFill>
                  <a:srgbClr val="FF0000"/>
                </a:solidFill>
              </a:rPr>
              <a:t>int</a:t>
            </a:r>
            <a:r>
              <a:rPr lang="en-US" altLang="zh-CN" sz="3000" dirty="0">
                <a:solidFill>
                  <a:srgbClr val="FF0000"/>
                </a:solidFill>
              </a:rPr>
              <a:t> select (</a:t>
            </a:r>
            <a:r>
              <a:rPr lang="en-US" altLang="zh-CN" sz="3000" dirty="0" err="1">
                <a:solidFill>
                  <a:srgbClr val="FF0000"/>
                </a:solidFill>
              </a:rPr>
              <a:t>int</a:t>
            </a:r>
            <a:r>
              <a:rPr lang="en-US" altLang="zh-CN" sz="3000" dirty="0">
                <a:solidFill>
                  <a:srgbClr val="FF0000"/>
                </a:solidFill>
              </a:rPr>
              <a:t> maxfdp1, </a:t>
            </a:r>
            <a:r>
              <a:rPr lang="en-US" altLang="zh-CN" sz="3000" dirty="0" err="1">
                <a:solidFill>
                  <a:srgbClr val="FF0000"/>
                </a:solidFill>
              </a:rPr>
              <a:t>fd_set</a:t>
            </a:r>
            <a:r>
              <a:rPr lang="en-US" altLang="zh-CN" sz="3000" dirty="0">
                <a:solidFill>
                  <a:srgbClr val="FF0000"/>
                </a:solidFill>
              </a:rPr>
              <a:t> *</a:t>
            </a:r>
            <a:r>
              <a:rPr lang="en-US" altLang="zh-CN" sz="3000" dirty="0" err="1">
                <a:solidFill>
                  <a:srgbClr val="FF0000"/>
                </a:solidFill>
              </a:rPr>
              <a:t>readfds</a:t>
            </a:r>
            <a:r>
              <a:rPr lang="en-US" altLang="zh-CN" sz="3000" dirty="0">
                <a:solidFill>
                  <a:srgbClr val="FF0000"/>
                </a:solidFill>
              </a:rPr>
              <a:t>, </a:t>
            </a:r>
            <a:r>
              <a:rPr lang="en-US" altLang="zh-CN" sz="3000" dirty="0" err="1">
                <a:solidFill>
                  <a:srgbClr val="FF0000"/>
                </a:solidFill>
              </a:rPr>
              <a:t>fd_set</a:t>
            </a:r>
            <a:r>
              <a:rPr lang="en-US" altLang="zh-CN" sz="3000" dirty="0">
                <a:solidFill>
                  <a:srgbClr val="FF0000"/>
                </a:solidFill>
              </a:rPr>
              <a:t> *</a:t>
            </a:r>
            <a:r>
              <a:rPr lang="en-US" altLang="zh-CN" sz="3000" dirty="0" err="1">
                <a:solidFill>
                  <a:srgbClr val="FF0000"/>
                </a:solidFill>
              </a:rPr>
              <a:t>writefds</a:t>
            </a:r>
            <a:r>
              <a:rPr lang="en-US" altLang="zh-CN" sz="3000" dirty="0">
                <a:solidFill>
                  <a:srgbClr val="FF0000"/>
                </a:solidFill>
              </a:rPr>
              <a:t>, </a:t>
            </a:r>
            <a:r>
              <a:rPr lang="en-US" altLang="zh-CN" sz="3000" dirty="0" err="1">
                <a:solidFill>
                  <a:srgbClr val="FF0000"/>
                </a:solidFill>
              </a:rPr>
              <a:t>fd_set</a:t>
            </a:r>
            <a:r>
              <a:rPr lang="en-US" altLang="zh-CN" sz="3000" dirty="0">
                <a:solidFill>
                  <a:srgbClr val="FF0000"/>
                </a:solidFill>
              </a:rPr>
              <a:t> *</a:t>
            </a:r>
            <a:r>
              <a:rPr lang="en-US" altLang="zh-CN" sz="3000" dirty="0" err="1">
                <a:solidFill>
                  <a:srgbClr val="FF0000"/>
                </a:solidFill>
              </a:rPr>
              <a:t>exceptfds</a:t>
            </a:r>
            <a:r>
              <a:rPr lang="en-US" altLang="zh-CN" sz="3000" dirty="0">
                <a:solidFill>
                  <a:srgbClr val="FF0000"/>
                </a:solidFill>
              </a:rPr>
              <a:t>, </a:t>
            </a:r>
            <a:r>
              <a:rPr lang="en-US" altLang="zh-CN" sz="3000" dirty="0" err="1">
                <a:solidFill>
                  <a:srgbClr val="FF0000"/>
                </a:solidFill>
              </a:rPr>
              <a:t>struct</a:t>
            </a:r>
            <a:r>
              <a:rPr lang="en-US" altLang="zh-CN" sz="3000" dirty="0">
                <a:solidFill>
                  <a:srgbClr val="FF0000"/>
                </a:solidFill>
              </a:rPr>
              <a:t> </a:t>
            </a:r>
            <a:r>
              <a:rPr lang="en-US" altLang="zh-CN" sz="3000" dirty="0" err="1">
                <a:solidFill>
                  <a:srgbClr val="FF0000"/>
                </a:solidFill>
              </a:rPr>
              <a:t>timeval</a:t>
            </a:r>
            <a:r>
              <a:rPr lang="en-US" altLang="zh-CN" sz="3000" dirty="0">
                <a:solidFill>
                  <a:srgbClr val="FF0000"/>
                </a:solidFill>
              </a:rPr>
              <a:t> *timeout); </a:t>
            </a:r>
          </a:p>
          <a:p>
            <a:r>
              <a:rPr lang="zh-CN" altLang="en-US" sz="2600" b="0" dirty="0">
                <a:latin typeface="Consolas" charset="0"/>
                <a:ea typeface="Consolas" charset="0"/>
                <a:cs typeface="Consolas" charset="0"/>
              </a:rPr>
              <a:t>返回值：</a:t>
            </a:r>
            <a:r>
              <a:rPr lang="en-US" altLang="zh-CN" sz="2600" b="0" dirty="0">
                <a:latin typeface="Consolas" charset="0"/>
                <a:ea typeface="Consolas" charset="0"/>
                <a:cs typeface="Consolas" charset="0"/>
              </a:rPr>
              <a:t>&gt;0 </a:t>
            </a:r>
            <a:r>
              <a:rPr lang="zh-CN" altLang="en-US" sz="2600" b="0" dirty="0">
                <a:latin typeface="Consolas" charset="0"/>
                <a:ea typeface="Consolas" charset="0"/>
                <a:cs typeface="Consolas" charset="0"/>
              </a:rPr>
              <a:t>表示就绪的描述符数目</a:t>
            </a:r>
            <a:r>
              <a:rPr lang="en-US" altLang="zh-CN" sz="2600" b="0" dirty="0">
                <a:latin typeface="Consolas" charset="0"/>
                <a:ea typeface="Consolas" charset="0"/>
                <a:cs typeface="Consolas" charset="0"/>
              </a:rPr>
              <a:t>, 0 </a:t>
            </a:r>
            <a:r>
              <a:rPr lang="zh-CN" altLang="en-US" sz="2600" b="0" dirty="0">
                <a:latin typeface="Consolas" charset="0"/>
                <a:ea typeface="Consolas" charset="0"/>
                <a:cs typeface="Consolas" charset="0"/>
              </a:rPr>
              <a:t>表示超时，</a:t>
            </a:r>
            <a:r>
              <a:rPr lang="en-US" altLang="zh-CN" sz="2600" b="0" dirty="0">
                <a:latin typeface="Consolas" charset="0"/>
                <a:ea typeface="Consolas" charset="0"/>
                <a:cs typeface="Consolas" charset="0"/>
              </a:rPr>
              <a:t>–1 </a:t>
            </a:r>
            <a:r>
              <a:rPr lang="zh-CN" altLang="en-US" sz="2600" b="0" dirty="0">
                <a:latin typeface="Consolas" charset="0"/>
                <a:ea typeface="Consolas" charset="0"/>
                <a:cs typeface="Consolas" charset="0"/>
              </a:rPr>
              <a:t>表示出错</a:t>
            </a:r>
            <a:endParaRPr lang="en-US" altLang="zh-CN" sz="2600" b="0" dirty="0">
              <a:latin typeface="Consolas" charset="0"/>
              <a:ea typeface="Consolas" charset="0"/>
              <a:cs typeface="Consolas" charset="0"/>
            </a:endParaRPr>
          </a:p>
          <a:p>
            <a:pPr>
              <a:lnSpc>
                <a:spcPct val="120000"/>
              </a:lnSpc>
              <a:spcBef>
                <a:spcPts val="600"/>
              </a:spcBef>
            </a:pPr>
            <a:r>
              <a:rPr lang="zh-CN" altLang="en-US" sz="2600" b="0" dirty="0"/>
              <a:t>监视的文件描述符分</a:t>
            </a:r>
            <a:r>
              <a:rPr lang="en-US" altLang="zh-CN" sz="2600" b="0" dirty="0"/>
              <a:t>3</a:t>
            </a:r>
            <a:r>
              <a:rPr lang="zh-CN" altLang="en-US" sz="2600" b="0" dirty="0"/>
              <a:t>类，分别是</a:t>
            </a:r>
            <a:r>
              <a:rPr lang="en-US" altLang="zh-CN" sz="2600" b="0" dirty="0" err="1"/>
              <a:t>writefds</a:t>
            </a:r>
            <a:r>
              <a:rPr lang="zh-CN" altLang="en-US" sz="2600" b="0" dirty="0"/>
              <a:t>、</a:t>
            </a:r>
            <a:r>
              <a:rPr lang="en-US" altLang="zh-CN" sz="2600" b="0" dirty="0" err="1"/>
              <a:t>readfds</a:t>
            </a:r>
            <a:r>
              <a:rPr lang="zh-CN" altLang="en-US" sz="2600" b="0" dirty="0"/>
              <a:t>、和</a:t>
            </a:r>
            <a:r>
              <a:rPr lang="en-US" altLang="zh-CN" sz="2600" b="0" dirty="0" err="1"/>
              <a:t>exceptfds</a:t>
            </a:r>
            <a:r>
              <a:rPr lang="zh-CN" altLang="en-US" sz="2600" b="0" dirty="0"/>
              <a:t>。调用后</a:t>
            </a:r>
            <a:r>
              <a:rPr lang="en-US" altLang="zh-CN" sz="2600" b="0" dirty="0"/>
              <a:t>select</a:t>
            </a:r>
            <a:r>
              <a:rPr lang="zh-CN" altLang="en-US" sz="2600" b="0" dirty="0"/>
              <a:t>函数会阻塞，直到有描述符就绪（有数据 可读、可写、或者有</a:t>
            </a:r>
            <a:r>
              <a:rPr lang="en-US" altLang="zh-CN" sz="2600" b="0" dirty="0"/>
              <a:t>except</a:t>
            </a:r>
            <a:r>
              <a:rPr lang="zh-CN" altLang="en-US" sz="2600" b="0" dirty="0"/>
              <a:t>），或者超时（</a:t>
            </a:r>
            <a:r>
              <a:rPr lang="en-US" altLang="zh-CN" sz="2600" b="0" dirty="0"/>
              <a:t>timeout</a:t>
            </a:r>
            <a:r>
              <a:rPr lang="zh-CN" altLang="en-US" sz="2600" b="0" dirty="0"/>
              <a:t>指定等待时间，如果立即返回设为</a:t>
            </a:r>
            <a:r>
              <a:rPr lang="en-US" altLang="zh-CN" sz="2600" b="0" dirty="0"/>
              <a:t>null</a:t>
            </a:r>
            <a:r>
              <a:rPr lang="zh-CN" altLang="en-US" sz="2600" b="0" dirty="0"/>
              <a:t>即可），函数就返回。当</a:t>
            </a:r>
            <a:r>
              <a:rPr lang="en-US" altLang="zh-CN" sz="2600" b="0" dirty="0"/>
              <a:t>select</a:t>
            </a:r>
            <a:r>
              <a:rPr lang="zh-CN" altLang="en-US" sz="2600" b="0" dirty="0"/>
              <a:t>函数返回后，可以通过遍历</a:t>
            </a:r>
            <a:r>
              <a:rPr lang="en-US" altLang="zh-CN" sz="2600" b="0" dirty="0" err="1"/>
              <a:t>fdset</a:t>
            </a:r>
            <a:r>
              <a:rPr lang="zh-CN" altLang="en-US" sz="2600" b="0" dirty="0"/>
              <a:t>，来找到就绪的描述符。</a:t>
            </a:r>
          </a:p>
        </p:txBody>
      </p:sp>
    </p:spTree>
    <p:extLst>
      <p:ext uri="{BB962C8B-B14F-4D97-AF65-F5344CB8AC3E}">
        <p14:creationId xmlns:p14="http://schemas.microsoft.com/office/powerpoint/2010/main" val="319614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451413" y="533400"/>
            <a:ext cx="10660535" cy="6019800"/>
          </a:xfrm>
        </p:spPr>
        <p:txBody>
          <a:bodyPr>
            <a:noAutofit/>
          </a:bodyPr>
          <a:lstStyle/>
          <a:p>
            <a:pPr lvl="1" eaLnBrk="1" hangingPunct="1">
              <a:lnSpc>
                <a:spcPct val="120000"/>
              </a:lnSpc>
              <a:spcBef>
                <a:spcPts val="600"/>
              </a:spcBef>
            </a:pPr>
            <a:r>
              <a:rPr lang="en-US" altLang="zh-CN" b="1" dirty="0" err="1">
                <a:latin typeface="微软雅黑" panose="020B0503020204020204" pitchFamily="34" charset="-122"/>
                <a:ea typeface="微软雅黑" panose="020B0503020204020204" pitchFamily="34" charset="-122"/>
              </a:rPr>
              <a:t>readset</a:t>
            </a:r>
            <a:r>
              <a:rPr lang="en-US" altLang="zh-CN" b="1" dirty="0">
                <a:latin typeface="微软雅黑" panose="020B0503020204020204" pitchFamily="34" charset="-122"/>
                <a:ea typeface="微软雅黑" panose="020B0503020204020204" pitchFamily="34" charset="-122"/>
              </a:rPr>
              <a:t> / </a:t>
            </a:r>
            <a:r>
              <a:rPr lang="en-US" altLang="zh-CN" b="1" dirty="0" err="1">
                <a:latin typeface="微软雅黑" panose="020B0503020204020204" pitchFamily="34" charset="-122"/>
                <a:ea typeface="微软雅黑" panose="020B0503020204020204" pitchFamily="34" charset="-122"/>
              </a:rPr>
              <a:t>writeset</a:t>
            </a:r>
            <a:r>
              <a:rPr lang="en-US" altLang="zh-CN" b="1" dirty="0">
                <a:latin typeface="微软雅黑" panose="020B0503020204020204" pitchFamily="34" charset="-122"/>
                <a:ea typeface="微软雅黑" panose="020B0503020204020204" pitchFamily="34" charset="-122"/>
              </a:rPr>
              <a:t> / </a:t>
            </a:r>
            <a:r>
              <a:rPr lang="en-US" altLang="zh-CN" b="1" dirty="0" err="1">
                <a:latin typeface="微软雅黑" panose="020B0503020204020204" pitchFamily="34" charset="-122"/>
                <a:ea typeface="微软雅黑" panose="020B0503020204020204" pitchFamily="34" charset="-122"/>
              </a:rPr>
              <a:t>exceptset</a:t>
            </a:r>
            <a:r>
              <a:rPr lang="zh-CN" altLang="en-US" dirty="0">
                <a:latin typeface="微软雅黑" panose="020B0503020204020204" pitchFamily="34" charset="-122"/>
                <a:ea typeface="微软雅黑" panose="020B0503020204020204" pitchFamily="34" charset="-122"/>
              </a:rPr>
              <a:t>为读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异常集合，这些集合分别表示我们关注的读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异常事件集合</a:t>
            </a:r>
          </a:p>
          <a:p>
            <a:pPr lvl="2" eaLnBrk="1" hangingPunct="1">
              <a:lnSpc>
                <a:spcPct val="120000"/>
              </a:lnSpc>
              <a:spcBef>
                <a:spcPts val="600"/>
              </a:spcBef>
            </a:pPr>
            <a:r>
              <a:rPr lang="zh-CN" altLang="en-US" sz="3200" dirty="0">
                <a:latin typeface="微软雅黑" panose="020B0503020204020204" pitchFamily="34" charset="-122"/>
                <a:ea typeface="微软雅黑" panose="020B0503020204020204" pitchFamily="34" charset="-122"/>
              </a:rPr>
              <a:t>这些集合内包含了某个文件描述符上读</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写</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异常事件</a:t>
            </a:r>
          </a:p>
          <a:p>
            <a:pPr lvl="2" eaLnBrk="1" hangingPunct="1">
              <a:lnSpc>
                <a:spcPct val="120000"/>
              </a:lnSpc>
              <a:spcBef>
                <a:spcPts val="600"/>
              </a:spcBef>
            </a:pPr>
            <a:r>
              <a:rPr lang="zh-CN" altLang="en-US" sz="3200" dirty="0">
                <a:latin typeface="微软雅黑" panose="020B0503020204020204" pitchFamily="34" charset="-122"/>
                <a:ea typeface="微软雅黑" panose="020B0503020204020204" pitchFamily="34" charset="-122"/>
              </a:rPr>
              <a:t>集合通常是以</a:t>
            </a:r>
            <a:r>
              <a:rPr lang="en-US" altLang="zh-CN" sz="3200" dirty="0">
                <a:latin typeface="微软雅黑" panose="020B0503020204020204" pitchFamily="34" charset="-122"/>
                <a:ea typeface="微软雅黑" panose="020B0503020204020204" pitchFamily="34" charset="-122"/>
              </a:rPr>
              <a:t>bitmap</a:t>
            </a:r>
            <a:r>
              <a:rPr lang="zh-CN" altLang="en-US" sz="3200" dirty="0">
                <a:latin typeface="微软雅黑" panose="020B0503020204020204" pitchFamily="34" charset="-122"/>
                <a:ea typeface="微软雅黑" panose="020B0503020204020204" pitchFamily="34" charset="-122"/>
              </a:rPr>
              <a:t>的形式实现</a:t>
            </a:r>
          </a:p>
          <a:p>
            <a:pPr lvl="2" eaLnBrk="1" hangingPunct="1">
              <a:lnSpc>
                <a:spcPct val="120000"/>
              </a:lnSpc>
              <a:spcBef>
                <a:spcPts val="600"/>
              </a:spcBef>
            </a:pPr>
            <a:r>
              <a:rPr lang="zh-CN" altLang="en-US" sz="3200" dirty="0">
                <a:latin typeface="微软雅黑" panose="020B0503020204020204" pitchFamily="34" charset="-122"/>
                <a:ea typeface="微软雅黑" panose="020B0503020204020204" pitchFamily="34" charset="-122"/>
              </a:rPr>
              <a:t>例如：</a:t>
            </a:r>
          </a:p>
          <a:p>
            <a:pPr lvl="3">
              <a:lnSpc>
                <a:spcPct val="120000"/>
              </a:lnSpc>
              <a:spcBef>
                <a:spcPts val="600"/>
              </a:spcBef>
            </a:pPr>
            <a:r>
              <a:rPr lang="zh-CN" altLang="en-US" sz="2800" dirty="0">
                <a:latin typeface="微软雅黑" panose="020B0503020204020204" pitchFamily="34" charset="-122"/>
                <a:ea typeface="微软雅黑" panose="020B0503020204020204" pitchFamily="34" charset="-122"/>
              </a:rPr>
              <a:t>一个读集合</a:t>
            </a:r>
            <a:r>
              <a:rPr lang="en-US" altLang="zh-CN" sz="2800" dirty="0">
                <a:latin typeface="微软雅黑" panose="020B0503020204020204" pitchFamily="34" charset="-122"/>
                <a:ea typeface="微软雅黑" panose="020B0503020204020204" pitchFamily="34" charset="-122"/>
              </a:rPr>
              <a:t>{1,4,7}</a:t>
            </a:r>
            <a:r>
              <a:rPr lang="zh-CN" altLang="en-US" sz="2800" dirty="0">
                <a:latin typeface="微软雅黑" panose="020B0503020204020204" pitchFamily="34" charset="-122"/>
                <a:ea typeface="微软雅黑" panose="020B0503020204020204" pitchFamily="34" charset="-122"/>
              </a:rPr>
              <a:t>表示我们对文件描述符为</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的文件上的读事件感兴趣</a:t>
            </a:r>
          </a:p>
          <a:p>
            <a:pPr lvl="3">
              <a:lnSpc>
                <a:spcPct val="120000"/>
              </a:lnSpc>
              <a:spcBef>
                <a:spcPts val="600"/>
              </a:spcBef>
            </a:pPr>
            <a:r>
              <a:rPr lang="en-US" altLang="zh-CN" sz="2800" dirty="0">
                <a:latin typeface="微软雅黑" panose="020B0503020204020204" pitchFamily="34" charset="-122"/>
                <a:ea typeface="微软雅黑" panose="020B0503020204020204" pitchFamily="34" charset="-122"/>
              </a:rPr>
              <a:t>{1,4,7}</a:t>
            </a:r>
            <a:r>
              <a:rPr lang="zh-CN" altLang="en-US" sz="2800" dirty="0">
                <a:latin typeface="微软雅黑" panose="020B0503020204020204" pitchFamily="34" charset="-122"/>
                <a:ea typeface="微软雅黑" panose="020B0503020204020204" pitchFamily="34" charset="-122"/>
              </a:rPr>
              <a:t>集合的</a:t>
            </a:r>
            <a:r>
              <a:rPr lang="en-US" altLang="zh-CN" sz="2800" dirty="0">
                <a:latin typeface="微软雅黑" panose="020B0503020204020204" pitchFamily="34" charset="-122"/>
                <a:ea typeface="微软雅黑" panose="020B0503020204020204" pitchFamily="34" charset="-122"/>
              </a:rPr>
              <a:t>bitmap</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1001 0010B</a:t>
            </a:r>
          </a:p>
          <a:p>
            <a:pPr lvl="8">
              <a:lnSpc>
                <a:spcPct val="120000"/>
              </a:lnSpc>
            </a:pPr>
            <a:endParaRPr lang="en-US" altLang="zh-CN"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037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432" y="1532267"/>
            <a:ext cx="10063223" cy="4864554"/>
          </a:xfrm>
        </p:spPr>
        <p:txBody>
          <a:bodyPr>
            <a:noAutofit/>
          </a:bodyPr>
          <a:lstStyle/>
          <a:p>
            <a:pPr lvl="1"/>
            <a:r>
              <a:rPr lang="en-US" altLang="zh-CN" dirty="0"/>
              <a:t>maxfdp1</a:t>
            </a:r>
            <a:r>
              <a:rPr lang="zh-CN" altLang="en-US" dirty="0"/>
              <a:t>表示读</a:t>
            </a:r>
            <a:r>
              <a:rPr lang="en-US" altLang="zh-CN" dirty="0"/>
              <a:t>/</a:t>
            </a:r>
            <a:r>
              <a:rPr lang="zh-CN" altLang="en-US" dirty="0"/>
              <a:t>写</a:t>
            </a:r>
            <a:r>
              <a:rPr lang="en-US" altLang="zh-CN" dirty="0"/>
              <a:t>/</a:t>
            </a:r>
            <a:r>
              <a:rPr lang="zh-CN" altLang="en-US" dirty="0"/>
              <a:t>异常集合中，最大描述符</a:t>
            </a:r>
            <a:r>
              <a:rPr lang="en-US" altLang="zh-CN" dirty="0"/>
              <a:t>+1</a:t>
            </a:r>
          </a:p>
          <a:p>
            <a:pPr lvl="2"/>
            <a:r>
              <a:rPr lang="zh-CN" altLang="en-US" sz="3200" dirty="0"/>
              <a:t>集合通常以</a:t>
            </a:r>
            <a:r>
              <a:rPr lang="en-US" altLang="zh-CN" sz="3200" dirty="0"/>
              <a:t>bitmap</a:t>
            </a:r>
            <a:r>
              <a:rPr lang="zh-CN" altLang="en-US" sz="3200" dirty="0"/>
              <a:t>实现，这些</a:t>
            </a:r>
            <a:r>
              <a:rPr lang="en-US" altLang="zh-CN" sz="3200" dirty="0"/>
              <a:t>bitmap</a:t>
            </a:r>
            <a:r>
              <a:rPr lang="zh-CN" altLang="en-US" sz="3200" dirty="0"/>
              <a:t>都有一个固定的大小</a:t>
            </a:r>
          </a:p>
          <a:p>
            <a:pPr lvl="2"/>
            <a:r>
              <a:rPr lang="zh-CN" altLang="en-US" sz="3200" dirty="0"/>
              <a:t>为了加快</a:t>
            </a:r>
            <a:r>
              <a:rPr lang="en-US" altLang="zh-CN" sz="3200" dirty="0"/>
              <a:t>bitmap</a:t>
            </a:r>
            <a:r>
              <a:rPr lang="zh-CN" altLang="en-US" sz="3200" dirty="0"/>
              <a:t>中搜索，所以给出了一个搜索的上限，不然的话需要枚举</a:t>
            </a:r>
            <a:r>
              <a:rPr lang="en-US" altLang="zh-CN" sz="3200" dirty="0"/>
              <a:t>bitmap</a:t>
            </a:r>
            <a:r>
              <a:rPr lang="zh-CN" altLang="en-US" sz="3200" dirty="0"/>
              <a:t>中所有</a:t>
            </a:r>
            <a:r>
              <a:rPr lang="en-US" altLang="zh-CN" sz="3200" dirty="0"/>
              <a:t>bit</a:t>
            </a:r>
            <a:r>
              <a:rPr lang="zh-CN" altLang="en-US" sz="3200" dirty="0"/>
              <a:t>位，这个上限就是</a:t>
            </a:r>
            <a:r>
              <a:rPr lang="en-US" altLang="zh-CN" sz="3200" dirty="0"/>
              <a:t>maxfdp1</a:t>
            </a:r>
            <a:r>
              <a:rPr lang="zh-CN" altLang="en-US" sz="3200" dirty="0"/>
              <a:t>的作用</a:t>
            </a:r>
          </a:p>
          <a:p>
            <a:pPr lvl="2"/>
            <a:r>
              <a:rPr lang="zh-CN" altLang="en-US" sz="3200" dirty="0"/>
              <a:t>注意到文件描述符是以</a:t>
            </a:r>
            <a:r>
              <a:rPr lang="en-US" altLang="zh-CN" sz="3200" dirty="0"/>
              <a:t>0</a:t>
            </a:r>
            <a:r>
              <a:rPr lang="zh-CN" altLang="en-US" sz="3200" dirty="0"/>
              <a:t>开始的，所以上限应该是所有集合中最大描述符</a:t>
            </a:r>
            <a:r>
              <a:rPr lang="en-US" altLang="zh-CN" sz="3200" dirty="0"/>
              <a:t>+1</a:t>
            </a:r>
          </a:p>
          <a:p>
            <a:endParaRPr kumimoji="1" lang="zh-CN" altLang="en-US" sz="4800" dirty="0"/>
          </a:p>
        </p:txBody>
      </p:sp>
      <p:sp>
        <p:nvSpPr>
          <p:cNvPr id="4" name="矩形 3"/>
          <p:cNvSpPr/>
          <p:nvPr/>
        </p:nvSpPr>
        <p:spPr>
          <a:xfrm>
            <a:off x="1296366" y="685485"/>
            <a:ext cx="8889356" cy="830997"/>
          </a:xfrm>
          <a:prstGeom prst="rect">
            <a:avLst/>
          </a:prstGeom>
        </p:spPr>
        <p:txBody>
          <a:bodyPr wrap="square">
            <a:spAutoFit/>
          </a:bodyPr>
          <a:lstStyle/>
          <a:p>
            <a:r>
              <a:rPr lang="en-US" altLang="zh-CN" sz="2400" b="1" dirty="0" err="1">
                <a:solidFill>
                  <a:srgbClr val="FF0000"/>
                </a:solidFill>
              </a:rPr>
              <a:t>int</a:t>
            </a:r>
            <a:r>
              <a:rPr lang="en-US" altLang="zh-CN" sz="2400" b="1" dirty="0">
                <a:solidFill>
                  <a:srgbClr val="FF0000"/>
                </a:solidFill>
              </a:rPr>
              <a:t> select (</a:t>
            </a:r>
            <a:r>
              <a:rPr lang="en-US" altLang="zh-CN" sz="2400" b="1" dirty="0" err="1">
                <a:solidFill>
                  <a:srgbClr val="FF0000"/>
                </a:solidFill>
              </a:rPr>
              <a:t>int</a:t>
            </a:r>
            <a:r>
              <a:rPr lang="en-US" altLang="zh-CN" sz="2400" b="1" dirty="0">
                <a:solidFill>
                  <a:srgbClr val="FF0000"/>
                </a:solidFill>
              </a:rPr>
              <a:t> maxfdp1,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readfds</a:t>
            </a:r>
            <a:r>
              <a:rPr lang="en-US" altLang="zh-CN" sz="2400" b="1" dirty="0">
                <a:solidFill>
                  <a:srgbClr val="FF0000"/>
                </a:solidFill>
              </a:rPr>
              <a:t>,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writefds</a:t>
            </a:r>
            <a:r>
              <a:rPr lang="en-US" altLang="zh-CN" sz="2400" b="1" dirty="0">
                <a:solidFill>
                  <a:srgbClr val="FF0000"/>
                </a:solidFill>
              </a:rPr>
              <a:t>,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exceptfds</a:t>
            </a:r>
            <a:r>
              <a:rPr lang="en-US" altLang="zh-CN" sz="2400" b="1" dirty="0">
                <a:solidFill>
                  <a:srgbClr val="FF0000"/>
                </a:solidFill>
              </a:rPr>
              <a:t>, </a:t>
            </a:r>
            <a:r>
              <a:rPr lang="en-US" altLang="zh-CN" sz="2400" b="1" dirty="0" err="1">
                <a:solidFill>
                  <a:srgbClr val="FF0000"/>
                </a:solidFill>
              </a:rPr>
              <a:t>struct</a:t>
            </a:r>
            <a:r>
              <a:rPr lang="en-US" altLang="zh-CN" sz="2400" b="1" dirty="0">
                <a:solidFill>
                  <a:srgbClr val="FF0000"/>
                </a:solidFill>
              </a:rPr>
              <a:t> </a:t>
            </a:r>
            <a:r>
              <a:rPr lang="en-US" altLang="zh-CN" sz="2400" b="1" dirty="0" err="1">
                <a:solidFill>
                  <a:srgbClr val="FF0000"/>
                </a:solidFill>
              </a:rPr>
              <a:t>timeval</a:t>
            </a:r>
            <a:r>
              <a:rPr lang="en-US" altLang="zh-CN" sz="2400" b="1" dirty="0">
                <a:solidFill>
                  <a:srgbClr val="FF0000"/>
                </a:solidFill>
              </a:rPr>
              <a:t> *timeout); </a:t>
            </a:r>
          </a:p>
        </p:txBody>
      </p:sp>
    </p:spTree>
    <p:extLst>
      <p:ext uri="{BB962C8B-B14F-4D97-AF65-F5344CB8AC3E}">
        <p14:creationId xmlns:p14="http://schemas.microsoft.com/office/powerpoint/2010/main" val="75732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4929" y="347239"/>
            <a:ext cx="9601200" cy="860935"/>
          </a:xfrm>
        </p:spPr>
        <p:txBody>
          <a:bodyPr/>
          <a:lstStyle/>
          <a:p>
            <a:r>
              <a:rPr lang="en-US" altLang="zh-CN" sz="4400" b="0" dirty="0"/>
              <a:t>select()</a:t>
            </a:r>
            <a:r>
              <a:rPr lang="zh-CN" altLang="en-US" sz="4400" b="0" dirty="0"/>
              <a:t>函数中的时间参数</a:t>
            </a:r>
            <a:endParaRPr kumimoji="1" lang="zh-CN" altLang="en-US" sz="4400" b="0" dirty="0"/>
          </a:p>
        </p:txBody>
      </p:sp>
      <p:sp>
        <p:nvSpPr>
          <p:cNvPr id="3" name="内容占位符 2"/>
          <p:cNvSpPr>
            <a:spLocks noGrp="1"/>
          </p:cNvSpPr>
          <p:nvPr>
            <p:ph idx="1"/>
          </p:nvPr>
        </p:nvSpPr>
        <p:spPr>
          <a:xfrm>
            <a:off x="1017607" y="1416521"/>
            <a:ext cx="10215880" cy="4864554"/>
          </a:xfrm>
        </p:spPr>
        <p:txBody>
          <a:bodyPr>
            <a:normAutofit/>
          </a:bodyPr>
          <a:lstStyle/>
          <a:p>
            <a:pPr>
              <a:lnSpc>
                <a:spcPct val="80000"/>
              </a:lnSpc>
              <a:buNone/>
            </a:pPr>
            <a:r>
              <a:rPr lang="en-US" altLang="zh-CN" sz="3200" dirty="0" err="1">
                <a:latin typeface="Consolas" charset="0"/>
                <a:ea typeface="Consolas" charset="0"/>
                <a:cs typeface="Consolas" charset="0"/>
              </a:rPr>
              <a:t>struct</a:t>
            </a:r>
            <a:r>
              <a:rPr lang="en-US" altLang="zh-CN" sz="3200" dirty="0">
                <a:latin typeface="Consolas" charset="0"/>
                <a:ea typeface="Consolas" charset="0"/>
                <a:cs typeface="Consolas" charset="0"/>
              </a:rPr>
              <a:t> </a:t>
            </a:r>
            <a:r>
              <a:rPr lang="en-US" altLang="zh-CN" sz="3200" dirty="0" err="1">
                <a:latin typeface="Consolas" charset="0"/>
                <a:ea typeface="Consolas" charset="0"/>
                <a:cs typeface="Consolas" charset="0"/>
              </a:rPr>
              <a:t>timeval</a:t>
            </a:r>
            <a:r>
              <a:rPr lang="en-US" altLang="zh-CN" sz="3200" dirty="0">
                <a:latin typeface="Consolas" charset="0"/>
                <a:ea typeface="Consolas" charset="0"/>
                <a:cs typeface="Consolas" charset="0"/>
              </a:rPr>
              <a:t>  {</a:t>
            </a:r>
          </a:p>
          <a:p>
            <a:pPr>
              <a:lnSpc>
                <a:spcPct val="80000"/>
              </a:lnSpc>
              <a:buNone/>
            </a:pPr>
            <a:r>
              <a:rPr lang="en-US" altLang="zh-CN" sz="3200" dirty="0">
                <a:latin typeface="Consolas" charset="0"/>
                <a:ea typeface="Consolas" charset="0"/>
                <a:cs typeface="Consolas" charset="0"/>
              </a:rPr>
              <a:t>  long   </a:t>
            </a:r>
            <a:r>
              <a:rPr lang="en-US" altLang="zh-CN" sz="3200" dirty="0" err="1">
                <a:latin typeface="Consolas" charset="0"/>
                <a:ea typeface="Consolas" charset="0"/>
                <a:cs typeface="Consolas" charset="0"/>
              </a:rPr>
              <a:t>tv_sec</a:t>
            </a:r>
            <a:r>
              <a:rPr lang="en-US" altLang="zh-CN" sz="3200" dirty="0">
                <a:latin typeface="Consolas" charset="0"/>
                <a:ea typeface="Consolas" charset="0"/>
                <a:cs typeface="Consolas" charset="0"/>
              </a:rPr>
              <a:t>;          /* seconds */</a:t>
            </a:r>
          </a:p>
          <a:p>
            <a:pPr>
              <a:lnSpc>
                <a:spcPct val="80000"/>
              </a:lnSpc>
              <a:buNone/>
            </a:pPr>
            <a:r>
              <a:rPr lang="en-US" altLang="zh-CN" sz="3200" dirty="0">
                <a:latin typeface="Consolas" charset="0"/>
                <a:ea typeface="Consolas" charset="0"/>
                <a:cs typeface="Consolas" charset="0"/>
              </a:rPr>
              <a:t>  long   </a:t>
            </a:r>
            <a:r>
              <a:rPr lang="en-US" altLang="zh-CN" sz="3200" dirty="0" err="1">
                <a:latin typeface="Consolas" charset="0"/>
                <a:ea typeface="Consolas" charset="0"/>
                <a:cs typeface="Consolas" charset="0"/>
              </a:rPr>
              <a:t>tv_usec</a:t>
            </a:r>
            <a:r>
              <a:rPr lang="en-US" altLang="zh-CN" sz="3200" dirty="0">
                <a:latin typeface="Consolas" charset="0"/>
                <a:ea typeface="Consolas" charset="0"/>
                <a:cs typeface="Consolas" charset="0"/>
              </a:rPr>
              <a:t>;         /* microseconds */</a:t>
            </a:r>
          </a:p>
          <a:p>
            <a:pPr>
              <a:lnSpc>
                <a:spcPct val="80000"/>
              </a:lnSpc>
              <a:buNone/>
            </a:pPr>
            <a:r>
              <a:rPr lang="en-US" altLang="zh-CN" sz="3200" dirty="0">
                <a:latin typeface="Consolas" charset="0"/>
                <a:ea typeface="Consolas" charset="0"/>
                <a:cs typeface="Consolas" charset="0"/>
              </a:rPr>
              <a:t>};</a:t>
            </a:r>
          </a:p>
        </p:txBody>
      </p:sp>
      <p:sp>
        <p:nvSpPr>
          <p:cNvPr id="4" name="矩形 3"/>
          <p:cNvSpPr/>
          <p:nvPr/>
        </p:nvSpPr>
        <p:spPr>
          <a:xfrm>
            <a:off x="1144929" y="5450078"/>
            <a:ext cx="8889356" cy="830997"/>
          </a:xfrm>
          <a:prstGeom prst="rect">
            <a:avLst/>
          </a:prstGeom>
        </p:spPr>
        <p:txBody>
          <a:bodyPr wrap="square">
            <a:spAutoFit/>
          </a:bodyPr>
          <a:lstStyle/>
          <a:p>
            <a:r>
              <a:rPr lang="en-US" altLang="zh-CN" sz="2400" b="1" dirty="0" err="1">
                <a:solidFill>
                  <a:srgbClr val="FF0000"/>
                </a:solidFill>
              </a:rPr>
              <a:t>int</a:t>
            </a:r>
            <a:r>
              <a:rPr lang="en-US" altLang="zh-CN" sz="2400" b="1" dirty="0">
                <a:solidFill>
                  <a:srgbClr val="FF0000"/>
                </a:solidFill>
              </a:rPr>
              <a:t> select (</a:t>
            </a:r>
            <a:r>
              <a:rPr lang="en-US" altLang="zh-CN" sz="2400" b="1" dirty="0" err="1">
                <a:solidFill>
                  <a:srgbClr val="FF0000"/>
                </a:solidFill>
              </a:rPr>
              <a:t>int</a:t>
            </a:r>
            <a:r>
              <a:rPr lang="en-US" altLang="zh-CN" sz="2400" b="1" dirty="0">
                <a:solidFill>
                  <a:srgbClr val="FF0000"/>
                </a:solidFill>
              </a:rPr>
              <a:t> maxfdp1,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readfds</a:t>
            </a:r>
            <a:r>
              <a:rPr lang="en-US" altLang="zh-CN" sz="2400" b="1" dirty="0">
                <a:solidFill>
                  <a:srgbClr val="FF0000"/>
                </a:solidFill>
              </a:rPr>
              <a:t>,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writefds</a:t>
            </a:r>
            <a:r>
              <a:rPr lang="en-US" altLang="zh-CN" sz="2400" b="1" dirty="0">
                <a:solidFill>
                  <a:srgbClr val="FF0000"/>
                </a:solidFill>
              </a:rPr>
              <a:t>, </a:t>
            </a:r>
            <a:r>
              <a:rPr lang="en-US" altLang="zh-CN" sz="2400" b="1" dirty="0" err="1">
                <a:solidFill>
                  <a:srgbClr val="FF0000"/>
                </a:solidFill>
              </a:rPr>
              <a:t>fd_set</a:t>
            </a:r>
            <a:r>
              <a:rPr lang="en-US" altLang="zh-CN" sz="2400" b="1" dirty="0">
                <a:solidFill>
                  <a:srgbClr val="FF0000"/>
                </a:solidFill>
              </a:rPr>
              <a:t> *</a:t>
            </a:r>
            <a:r>
              <a:rPr lang="en-US" altLang="zh-CN" sz="2400" b="1" dirty="0" err="1">
                <a:solidFill>
                  <a:srgbClr val="FF0000"/>
                </a:solidFill>
              </a:rPr>
              <a:t>exceptfds</a:t>
            </a:r>
            <a:r>
              <a:rPr lang="en-US" altLang="zh-CN" sz="2400" b="1" dirty="0">
                <a:solidFill>
                  <a:srgbClr val="FF0000"/>
                </a:solidFill>
              </a:rPr>
              <a:t>, </a:t>
            </a:r>
            <a:r>
              <a:rPr lang="en-US" altLang="zh-CN" sz="2400" b="1" dirty="0" err="1">
                <a:solidFill>
                  <a:srgbClr val="FF0000"/>
                </a:solidFill>
              </a:rPr>
              <a:t>struct</a:t>
            </a:r>
            <a:r>
              <a:rPr lang="en-US" altLang="zh-CN" sz="2400" b="1" dirty="0">
                <a:solidFill>
                  <a:srgbClr val="FF0000"/>
                </a:solidFill>
              </a:rPr>
              <a:t> </a:t>
            </a:r>
            <a:r>
              <a:rPr lang="en-US" altLang="zh-CN" sz="2400" b="1" dirty="0" err="1">
                <a:solidFill>
                  <a:srgbClr val="FF0000"/>
                </a:solidFill>
              </a:rPr>
              <a:t>timeval</a:t>
            </a:r>
            <a:r>
              <a:rPr lang="en-US" altLang="zh-CN" sz="2400" b="1" dirty="0">
                <a:solidFill>
                  <a:srgbClr val="FF0000"/>
                </a:solidFill>
              </a:rPr>
              <a:t> *timeout); </a:t>
            </a:r>
          </a:p>
        </p:txBody>
      </p:sp>
    </p:spTree>
    <p:extLst>
      <p:ext uri="{BB962C8B-B14F-4D97-AF65-F5344CB8AC3E}">
        <p14:creationId xmlns:p14="http://schemas.microsoft.com/office/powerpoint/2010/main" val="5868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789341" y="533400"/>
            <a:ext cx="10704319" cy="5867400"/>
          </a:xfrm>
        </p:spPr>
        <p:txBody>
          <a:bodyPr>
            <a:noAutofit/>
          </a:bodyPr>
          <a:lstStyle/>
          <a:p>
            <a:pPr lvl="1" eaLnBrk="1" hangingPunct="1"/>
            <a:r>
              <a:rPr lang="en-US" altLang="zh-CN" dirty="0"/>
              <a:t>timeout</a:t>
            </a:r>
            <a:r>
              <a:rPr lang="zh-CN" altLang="en-US" dirty="0"/>
              <a:t>是一个时间间隔</a:t>
            </a:r>
          </a:p>
          <a:p>
            <a:pPr lvl="2" eaLnBrk="1" hangingPunct="1"/>
            <a:r>
              <a:rPr lang="zh-CN" altLang="en-US" dirty="0"/>
              <a:t>当在</a:t>
            </a:r>
            <a:r>
              <a:rPr lang="en-US" altLang="zh-CN" dirty="0"/>
              <a:t>timeout</a:t>
            </a:r>
            <a:r>
              <a:rPr lang="zh-CN" altLang="en-US" dirty="0"/>
              <a:t>的时间间隔内没有事件发生，</a:t>
            </a:r>
            <a:r>
              <a:rPr lang="en-US" altLang="zh-CN" dirty="0"/>
              <a:t>select</a:t>
            </a:r>
            <a:r>
              <a:rPr lang="zh-CN" altLang="en-US" dirty="0"/>
              <a:t>会退出阻塞态</a:t>
            </a:r>
          </a:p>
          <a:p>
            <a:pPr lvl="2" eaLnBrk="1" hangingPunct="1"/>
            <a:r>
              <a:rPr lang="zh-CN" altLang="en-US" dirty="0"/>
              <a:t>通常</a:t>
            </a:r>
            <a:r>
              <a:rPr lang="en-US" altLang="zh-CN" dirty="0"/>
              <a:t>Unix</a:t>
            </a:r>
            <a:r>
              <a:rPr lang="zh-CN" altLang="en-US" dirty="0"/>
              <a:t>的时间分片设计为</a:t>
            </a:r>
            <a:r>
              <a:rPr lang="en-US" altLang="zh-CN" dirty="0"/>
              <a:t>10ms</a:t>
            </a:r>
            <a:r>
              <a:rPr lang="zh-CN" altLang="en-US" dirty="0"/>
              <a:t>，所以</a:t>
            </a:r>
            <a:r>
              <a:rPr lang="en-US" altLang="zh-CN" dirty="0"/>
              <a:t>select</a:t>
            </a:r>
            <a:r>
              <a:rPr lang="zh-CN" altLang="en-US" dirty="0"/>
              <a:t>一般最小的粒度为</a:t>
            </a:r>
            <a:r>
              <a:rPr lang="en-US" altLang="zh-CN" dirty="0"/>
              <a:t>10ms</a:t>
            </a:r>
            <a:r>
              <a:rPr lang="zh-CN" altLang="en-US" dirty="0"/>
              <a:t>，设定更高的时间精度没有意义</a:t>
            </a:r>
          </a:p>
          <a:p>
            <a:pPr lvl="2" eaLnBrk="1" hangingPunct="1"/>
            <a:endParaRPr lang="zh-CN" altLang="en-US" dirty="0"/>
          </a:p>
          <a:p>
            <a:pPr lvl="1" eaLnBrk="1" hangingPunct="1"/>
            <a:r>
              <a:rPr lang="zh-CN" altLang="en-US" dirty="0"/>
              <a:t>由于引入</a:t>
            </a:r>
            <a:r>
              <a:rPr lang="en-US" altLang="zh-CN" dirty="0"/>
              <a:t>timeout</a:t>
            </a:r>
            <a:r>
              <a:rPr lang="zh-CN" altLang="en-US" dirty="0"/>
              <a:t>，所以</a:t>
            </a:r>
            <a:r>
              <a:rPr lang="en-US" altLang="zh-CN" dirty="0"/>
              <a:t>select</a:t>
            </a:r>
            <a:r>
              <a:rPr lang="zh-CN" altLang="en-US" dirty="0"/>
              <a:t>函数的动作有三种</a:t>
            </a:r>
          </a:p>
          <a:p>
            <a:pPr lvl="2" eaLnBrk="1" hangingPunct="1"/>
            <a:r>
              <a:rPr lang="zh-CN" altLang="en-US" dirty="0">
                <a:solidFill>
                  <a:srgbClr val="FF0000"/>
                </a:solidFill>
              </a:rPr>
              <a:t>当</a:t>
            </a:r>
            <a:r>
              <a:rPr lang="en-US" altLang="zh-CN" dirty="0">
                <a:solidFill>
                  <a:srgbClr val="FF0000"/>
                </a:solidFill>
              </a:rPr>
              <a:t>timeout</a:t>
            </a:r>
            <a:r>
              <a:rPr lang="zh-CN" altLang="en-US" dirty="0">
                <a:solidFill>
                  <a:srgbClr val="FF0000"/>
                </a:solidFill>
              </a:rPr>
              <a:t>指针为</a:t>
            </a:r>
            <a:r>
              <a:rPr lang="en-US" altLang="zh-CN" dirty="0">
                <a:solidFill>
                  <a:srgbClr val="FF0000"/>
                </a:solidFill>
              </a:rPr>
              <a:t>NULL</a:t>
            </a:r>
            <a:r>
              <a:rPr lang="zh-CN" altLang="en-US" dirty="0"/>
              <a:t>，</a:t>
            </a:r>
            <a:r>
              <a:rPr lang="en-US" altLang="zh-CN" dirty="0"/>
              <a:t>select</a:t>
            </a:r>
            <a:r>
              <a:rPr lang="zh-CN" altLang="en-US" dirty="0"/>
              <a:t>会一直等待事件发生</a:t>
            </a:r>
          </a:p>
          <a:p>
            <a:pPr lvl="2" eaLnBrk="1" hangingPunct="1"/>
            <a:r>
              <a:rPr lang="zh-CN" altLang="en-US" dirty="0">
                <a:solidFill>
                  <a:srgbClr val="FF0000"/>
                </a:solidFill>
              </a:rPr>
              <a:t>当</a:t>
            </a:r>
            <a:r>
              <a:rPr lang="en-US" altLang="zh-CN" dirty="0">
                <a:solidFill>
                  <a:srgbClr val="FF0000"/>
                </a:solidFill>
              </a:rPr>
              <a:t>timeout</a:t>
            </a:r>
            <a:r>
              <a:rPr lang="zh-CN" altLang="en-US" dirty="0">
                <a:solidFill>
                  <a:srgbClr val="FF0000"/>
                </a:solidFill>
              </a:rPr>
              <a:t>为一个非</a:t>
            </a:r>
            <a:r>
              <a:rPr lang="en-US" altLang="zh-CN" dirty="0">
                <a:solidFill>
                  <a:srgbClr val="FF0000"/>
                </a:solidFill>
              </a:rPr>
              <a:t>0</a:t>
            </a:r>
            <a:r>
              <a:rPr lang="zh-CN" altLang="en-US" dirty="0">
                <a:solidFill>
                  <a:srgbClr val="FF0000"/>
                </a:solidFill>
              </a:rPr>
              <a:t>的设定值</a:t>
            </a:r>
            <a:r>
              <a:rPr lang="zh-CN" altLang="en-US" dirty="0"/>
              <a:t>，并且在这个时间范围内没有事件发生，</a:t>
            </a:r>
            <a:r>
              <a:rPr lang="en-US" altLang="zh-CN" dirty="0"/>
              <a:t>select</a:t>
            </a:r>
            <a:r>
              <a:rPr lang="zh-CN" altLang="en-US" dirty="0"/>
              <a:t>函数在时间到时返回</a:t>
            </a:r>
          </a:p>
          <a:p>
            <a:pPr lvl="2" eaLnBrk="1" hangingPunct="1"/>
            <a:r>
              <a:rPr lang="zh-CN" altLang="en-US" dirty="0">
                <a:solidFill>
                  <a:srgbClr val="FF0000"/>
                </a:solidFill>
              </a:rPr>
              <a:t>当</a:t>
            </a:r>
            <a:r>
              <a:rPr lang="en-US" altLang="zh-CN" dirty="0">
                <a:solidFill>
                  <a:srgbClr val="FF0000"/>
                </a:solidFill>
              </a:rPr>
              <a:t>timeout</a:t>
            </a:r>
            <a:r>
              <a:rPr lang="zh-CN" altLang="en-US" dirty="0">
                <a:solidFill>
                  <a:srgbClr val="FF0000"/>
                </a:solidFill>
              </a:rPr>
              <a:t>设定为</a:t>
            </a:r>
            <a:r>
              <a:rPr lang="en-US" altLang="zh-CN" dirty="0">
                <a:solidFill>
                  <a:srgbClr val="FF0000"/>
                </a:solidFill>
              </a:rPr>
              <a:t>0</a:t>
            </a:r>
            <a:r>
              <a:rPr lang="zh-CN" altLang="en-US" dirty="0"/>
              <a:t>，</a:t>
            </a:r>
            <a:r>
              <a:rPr lang="en-US" altLang="zh-CN" dirty="0"/>
              <a:t>select</a:t>
            </a:r>
            <a:r>
              <a:rPr lang="zh-CN" altLang="en-US" dirty="0"/>
              <a:t>不阻塞，直接返回，这称为</a:t>
            </a:r>
            <a:r>
              <a:rPr lang="en-US" altLang="zh-CN" dirty="0"/>
              <a:t>poll</a:t>
            </a:r>
          </a:p>
        </p:txBody>
      </p:sp>
    </p:spTree>
    <p:extLst>
      <p:ext uri="{BB962C8B-B14F-4D97-AF65-F5344CB8AC3E}">
        <p14:creationId xmlns:p14="http://schemas.microsoft.com/office/powerpoint/2010/main" val="7056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655982" y="357809"/>
            <a:ext cx="10959548" cy="6241774"/>
          </a:xfrm>
        </p:spPr>
        <p:txBody>
          <a:bodyPr>
            <a:noAutofit/>
          </a:bodyPr>
          <a:lstStyle/>
          <a:p>
            <a:pPr lvl="1" eaLnBrk="1" hangingPunct="1"/>
            <a:r>
              <a:rPr lang="en-US" altLang="zh-CN" b="1" dirty="0">
                <a:solidFill>
                  <a:schemeClr val="accent1"/>
                </a:solidFill>
              </a:rPr>
              <a:t>bitmap</a:t>
            </a:r>
            <a:r>
              <a:rPr lang="zh-CN" altLang="en-US" b="1" dirty="0">
                <a:solidFill>
                  <a:schemeClr val="accent1"/>
                </a:solidFill>
              </a:rPr>
              <a:t>集合的操纵宏</a:t>
            </a:r>
          </a:p>
          <a:p>
            <a:pPr eaLnBrk="1" hangingPunct="1">
              <a:buFont typeface="Wingdings" charset="2"/>
              <a:buNone/>
            </a:pPr>
            <a:r>
              <a:rPr lang="en-US" altLang="zh-CN" sz="2800" dirty="0">
                <a:latin typeface="Consolas" charset="0"/>
              </a:rPr>
              <a:t>#define FD_SET(</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  __FD_SET (</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a:t>
            </a:r>
          </a:p>
          <a:p>
            <a:pPr eaLnBrk="1" hangingPunct="1">
              <a:buFont typeface="Wingdings" charset="2"/>
              <a:buNone/>
            </a:pPr>
            <a:r>
              <a:rPr lang="en-US" altLang="zh-CN" sz="2800" dirty="0">
                <a:latin typeface="Consolas" charset="0"/>
              </a:rPr>
              <a:t>#define FD_CLR(</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  __FD_CLR (</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a:t>
            </a:r>
          </a:p>
          <a:p>
            <a:pPr eaLnBrk="1" hangingPunct="1">
              <a:buFont typeface="Wingdings" charset="2"/>
              <a:buNone/>
            </a:pPr>
            <a:r>
              <a:rPr lang="en-US" altLang="zh-CN" sz="2800" dirty="0">
                <a:latin typeface="Consolas" charset="0"/>
              </a:rPr>
              <a:t>#define FD_ISSET(</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)__FD_ISSET (</a:t>
            </a:r>
            <a:r>
              <a:rPr lang="en-US" altLang="zh-CN" sz="2800" dirty="0" err="1">
                <a:latin typeface="Consolas" charset="0"/>
              </a:rPr>
              <a:t>fd</a:t>
            </a:r>
            <a:r>
              <a:rPr lang="en-US" altLang="zh-CN" sz="2800" dirty="0">
                <a:latin typeface="Consolas" charset="0"/>
              </a:rPr>
              <a:t>, </a:t>
            </a:r>
            <a:r>
              <a:rPr lang="en-US" altLang="zh-CN" sz="2800" dirty="0" err="1">
                <a:latin typeface="Consolas" charset="0"/>
              </a:rPr>
              <a:t>fdsetp</a:t>
            </a:r>
            <a:r>
              <a:rPr lang="en-US" altLang="zh-CN" sz="2800" dirty="0">
                <a:latin typeface="Consolas" charset="0"/>
              </a:rPr>
              <a:t>)</a:t>
            </a:r>
          </a:p>
          <a:p>
            <a:pPr eaLnBrk="1" hangingPunct="1">
              <a:buFont typeface="Wingdings" charset="2"/>
              <a:buNone/>
            </a:pPr>
            <a:r>
              <a:rPr lang="en-US" altLang="zh-CN" sz="2800" dirty="0">
                <a:latin typeface="Consolas" charset="0"/>
              </a:rPr>
              <a:t>#define FD_ZERO(</a:t>
            </a:r>
            <a:r>
              <a:rPr lang="en-US" altLang="zh-CN" sz="2800" dirty="0" err="1">
                <a:latin typeface="Consolas" charset="0"/>
              </a:rPr>
              <a:t>fdsetp</a:t>
            </a:r>
            <a:r>
              <a:rPr lang="en-US" altLang="zh-CN" sz="2800" dirty="0">
                <a:latin typeface="Consolas" charset="0"/>
              </a:rPr>
              <a:t>)     __FD_ZERO (</a:t>
            </a:r>
            <a:r>
              <a:rPr lang="en-US" altLang="zh-CN" sz="2800" dirty="0" err="1">
                <a:latin typeface="Consolas" charset="0"/>
              </a:rPr>
              <a:t>fdsetp</a:t>
            </a:r>
            <a:r>
              <a:rPr lang="en-US" altLang="zh-CN" sz="2800" dirty="0">
                <a:latin typeface="Consolas" charset="0"/>
              </a:rPr>
              <a:t>)</a:t>
            </a:r>
          </a:p>
          <a:p>
            <a:pPr eaLnBrk="1" hangingPunct="1">
              <a:buFont typeface="Wingdings" charset="2"/>
              <a:buNone/>
            </a:pPr>
            <a:endParaRPr lang="en-US" altLang="zh-CN" sz="2800" dirty="0">
              <a:latin typeface="Consolas" charset="0"/>
            </a:endParaRPr>
          </a:p>
          <a:p>
            <a:pPr lvl="1" eaLnBrk="1" hangingPunct="1"/>
            <a:r>
              <a:rPr lang="zh-CN" altLang="en-US" dirty="0"/>
              <a:t>注意：在向</a:t>
            </a:r>
            <a:r>
              <a:rPr lang="en-US" altLang="zh-CN" dirty="0"/>
              <a:t>select</a:t>
            </a:r>
            <a:r>
              <a:rPr lang="zh-CN" altLang="en-US" dirty="0"/>
              <a:t>传递读</a:t>
            </a:r>
            <a:r>
              <a:rPr lang="en-US" altLang="zh-CN" dirty="0"/>
              <a:t>/</a:t>
            </a:r>
            <a:r>
              <a:rPr lang="zh-CN" altLang="en-US" dirty="0"/>
              <a:t>写</a:t>
            </a:r>
            <a:r>
              <a:rPr lang="en-US" altLang="zh-CN" dirty="0"/>
              <a:t>/</a:t>
            </a:r>
            <a:r>
              <a:rPr lang="zh-CN" altLang="en-US" dirty="0"/>
              <a:t>异常集合之前一定要调用</a:t>
            </a:r>
            <a:r>
              <a:rPr lang="en-US" altLang="zh-CN" dirty="0"/>
              <a:t>FD_ZERO</a:t>
            </a:r>
            <a:r>
              <a:rPr lang="zh-CN" altLang="en-US" dirty="0"/>
              <a:t>对集合清零</a:t>
            </a:r>
          </a:p>
          <a:p>
            <a:pPr lvl="1" eaLnBrk="1" hangingPunct="1"/>
            <a:r>
              <a:rPr lang="zh-CN" altLang="en-US" dirty="0"/>
              <a:t>另外，如果对读</a:t>
            </a:r>
            <a:r>
              <a:rPr lang="en-US" altLang="zh-CN" dirty="0"/>
              <a:t>/</a:t>
            </a:r>
            <a:r>
              <a:rPr lang="zh-CN" altLang="en-US" dirty="0"/>
              <a:t>写</a:t>
            </a:r>
            <a:r>
              <a:rPr lang="en-US" altLang="zh-CN" dirty="0"/>
              <a:t>/</a:t>
            </a:r>
            <a:r>
              <a:rPr lang="zh-CN" altLang="en-US" dirty="0"/>
              <a:t>异常事件不感兴趣，可以向</a:t>
            </a:r>
            <a:r>
              <a:rPr lang="en-US" altLang="zh-CN" dirty="0"/>
              <a:t>select</a:t>
            </a:r>
            <a:r>
              <a:rPr lang="zh-CN" altLang="en-US" dirty="0"/>
              <a:t>函数传递</a:t>
            </a:r>
            <a:r>
              <a:rPr lang="en-US" altLang="zh-CN" dirty="0"/>
              <a:t>NULL</a:t>
            </a:r>
            <a:r>
              <a:rPr lang="zh-CN" altLang="en-US" dirty="0"/>
              <a:t>指针</a:t>
            </a:r>
          </a:p>
        </p:txBody>
      </p:sp>
    </p:spTree>
    <p:extLst>
      <p:ext uri="{BB962C8B-B14F-4D97-AF65-F5344CB8AC3E}">
        <p14:creationId xmlns:p14="http://schemas.microsoft.com/office/powerpoint/2010/main" val="78057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4458" y="119616"/>
            <a:ext cx="9601200" cy="1142385"/>
          </a:xfrm>
        </p:spPr>
        <p:txBody>
          <a:bodyPr/>
          <a:lstStyle/>
          <a:p>
            <a:r>
              <a:rPr lang="en-US" altLang="zh-CN" sz="4000" b="0" dirty="0" err="1"/>
              <a:t>fd_set</a:t>
            </a:r>
            <a:r>
              <a:rPr lang="zh-CN" altLang="en-US" sz="4000" b="0" dirty="0"/>
              <a:t>使用示例</a:t>
            </a:r>
          </a:p>
        </p:txBody>
      </p:sp>
      <p:sp>
        <p:nvSpPr>
          <p:cNvPr id="3" name="内容占位符 2"/>
          <p:cNvSpPr>
            <a:spLocks noGrp="1"/>
          </p:cNvSpPr>
          <p:nvPr>
            <p:ph idx="1"/>
          </p:nvPr>
        </p:nvSpPr>
        <p:spPr>
          <a:xfrm>
            <a:off x="794312" y="1347072"/>
            <a:ext cx="10603375" cy="4864554"/>
          </a:xfrm>
        </p:spPr>
        <p:txBody>
          <a:bodyPr>
            <a:normAutofit fontScale="70000" lnSpcReduction="20000"/>
          </a:bodyPr>
          <a:lstStyle/>
          <a:p>
            <a:pPr>
              <a:lnSpc>
                <a:spcPct val="120000"/>
              </a:lnSpc>
              <a:spcBef>
                <a:spcPts val="1200"/>
              </a:spcBef>
            </a:pPr>
            <a:r>
              <a:rPr lang="zh-CN" altLang="en-US" b="0" dirty="0"/>
              <a:t>理解</a:t>
            </a:r>
            <a:r>
              <a:rPr lang="en-US" altLang="zh-CN" b="0" dirty="0"/>
              <a:t>select</a:t>
            </a:r>
            <a:r>
              <a:rPr lang="zh-CN" altLang="en-US" b="0" dirty="0"/>
              <a:t>模型的关键在于理解对</a:t>
            </a:r>
            <a:r>
              <a:rPr lang="en-US" altLang="zh-CN" b="0" dirty="0" err="1"/>
              <a:t>fd_set</a:t>
            </a:r>
            <a:r>
              <a:rPr lang="zh-CN" altLang="en-US" b="0" dirty="0"/>
              <a:t>的操作。例如：取</a:t>
            </a:r>
            <a:r>
              <a:rPr lang="en-US" altLang="zh-CN" b="0" dirty="0" err="1"/>
              <a:t>fd_set</a:t>
            </a:r>
            <a:r>
              <a:rPr lang="zh-CN" altLang="en-US" b="0" dirty="0"/>
              <a:t>长度为</a:t>
            </a:r>
            <a:r>
              <a:rPr lang="en-US" altLang="zh-CN" b="0" dirty="0"/>
              <a:t>1</a:t>
            </a:r>
            <a:r>
              <a:rPr lang="zh-CN" altLang="en-US" b="0" dirty="0"/>
              <a:t>字节，则</a:t>
            </a:r>
            <a:r>
              <a:rPr lang="en-US" altLang="zh-CN" b="0" dirty="0" err="1"/>
              <a:t>fd_set</a:t>
            </a:r>
            <a:r>
              <a:rPr lang="zh-CN" altLang="en-US" b="0" dirty="0"/>
              <a:t>中的每一</a:t>
            </a:r>
            <a:r>
              <a:rPr lang="en-US" altLang="zh-CN" b="0" dirty="0"/>
              <a:t>bit</a:t>
            </a:r>
            <a:r>
              <a:rPr lang="zh-CN" altLang="en-US" b="0" dirty="0"/>
              <a:t>可以对应一个文件描述符</a:t>
            </a:r>
            <a:r>
              <a:rPr lang="en-US" altLang="zh-CN" b="0" dirty="0" err="1"/>
              <a:t>fd</a:t>
            </a:r>
            <a:r>
              <a:rPr lang="zh-CN" altLang="en-US" b="0" dirty="0"/>
              <a:t>，最大可以对应</a:t>
            </a:r>
            <a:r>
              <a:rPr lang="en-US" altLang="zh-CN" b="0" dirty="0"/>
              <a:t>8</a:t>
            </a:r>
            <a:r>
              <a:rPr lang="zh-CN" altLang="en-US" b="0" dirty="0"/>
              <a:t>个</a:t>
            </a:r>
            <a:r>
              <a:rPr lang="en-US" altLang="zh-CN" b="0" dirty="0" err="1"/>
              <a:t>fd</a:t>
            </a:r>
            <a:r>
              <a:rPr lang="zh-CN" altLang="en-US" b="0" dirty="0"/>
              <a:t>。执行以下代码的作用：</a:t>
            </a:r>
            <a:endParaRPr lang="en-US" altLang="zh-CN" b="0" dirty="0"/>
          </a:p>
          <a:p>
            <a:pPr lvl="1">
              <a:lnSpc>
                <a:spcPct val="120000"/>
              </a:lnSpc>
            </a:pPr>
            <a:r>
              <a:rPr lang="en-US" altLang="zh-CN" sz="3400" dirty="0" err="1">
                <a:solidFill>
                  <a:schemeClr val="accent3">
                    <a:lumMod val="50000"/>
                  </a:schemeClr>
                </a:solidFill>
              </a:rPr>
              <a:t>fd_set</a:t>
            </a:r>
            <a:r>
              <a:rPr lang="en-US" altLang="zh-CN" sz="3400" dirty="0">
                <a:solidFill>
                  <a:schemeClr val="accent3">
                    <a:lumMod val="50000"/>
                  </a:schemeClr>
                </a:solidFill>
              </a:rPr>
              <a:t> set;		// </a:t>
            </a:r>
            <a:r>
              <a:rPr lang="zh-CN" altLang="en-US" sz="3400" dirty="0">
                <a:solidFill>
                  <a:schemeClr val="accent3">
                    <a:lumMod val="50000"/>
                  </a:schemeClr>
                </a:solidFill>
              </a:rPr>
              <a:t>声明一个</a:t>
            </a:r>
            <a:r>
              <a:rPr lang="en-US" altLang="zh-CN" sz="3400" dirty="0" err="1">
                <a:solidFill>
                  <a:schemeClr val="accent3">
                    <a:lumMod val="50000"/>
                  </a:schemeClr>
                </a:solidFill>
              </a:rPr>
              <a:t>fd_set</a:t>
            </a:r>
            <a:r>
              <a:rPr lang="zh-CN" altLang="en-US" sz="3400" dirty="0">
                <a:solidFill>
                  <a:schemeClr val="accent3">
                    <a:lumMod val="50000"/>
                  </a:schemeClr>
                </a:solidFill>
              </a:rPr>
              <a:t>类型的变量</a:t>
            </a:r>
            <a:endParaRPr lang="en-US" altLang="zh-CN" sz="3400" dirty="0">
              <a:solidFill>
                <a:schemeClr val="accent3">
                  <a:lumMod val="50000"/>
                </a:schemeClr>
              </a:solidFill>
            </a:endParaRPr>
          </a:p>
          <a:p>
            <a:pPr lvl="1">
              <a:lnSpc>
                <a:spcPct val="120000"/>
              </a:lnSpc>
            </a:pPr>
            <a:r>
              <a:rPr lang="en-US" altLang="zh-CN" sz="3400" dirty="0">
                <a:solidFill>
                  <a:schemeClr val="accent3">
                    <a:lumMod val="50000"/>
                  </a:schemeClr>
                </a:solidFill>
              </a:rPr>
              <a:t>FD_ZERO(&amp;set);		//set</a:t>
            </a:r>
            <a:r>
              <a:rPr lang="zh-CN" altLang="en-US" sz="3400" dirty="0">
                <a:solidFill>
                  <a:schemeClr val="accent3">
                    <a:lumMod val="50000"/>
                  </a:schemeClr>
                </a:solidFill>
              </a:rPr>
              <a:t>被清零，用位表示是</a:t>
            </a:r>
            <a:r>
              <a:rPr lang="en-US" altLang="zh-CN" sz="3400" dirty="0">
                <a:solidFill>
                  <a:schemeClr val="accent3">
                    <a:lumMod val="50000"/>
                  </a:schemeClr>
                </a:solidFill>
              </a:rPr>
              <a:t>00000000</a:t>
            </a:r>
            <a:endParaRPr lang="zh-CN" altLang="en-US" sz="3400" dirty="0">
              <a:solidFill>
                <a:schemeClr val="accent3">
                  <a:lumMod val="50000"/>
                </a:schemeClr>
              </a:solidFill>
            </a:endParaRPr>
          </a:p>
          <a:p>
            <a:pPr lvl="1">
              <a:lnSpc>
                <a:spcPct val="120000"/>
              </a:lnSpc>
            </a:pPr>
            <a:r>
              <a:rPr lang="zh-CN" altLang="en-US" sz="3400" dirty="0">
                <a:solidFill>
                  <a:schemeClr val="accent3">
                    <a:lumMod val="50000"/>
                  </a:schemeClr>
                </a:solidFill>
              </a:rPr>
              <a:t>若</a:t>
            </a:r>
            <a:r>
              <a:rPr lang="en-US" altLang="zh-CN" sz="3400" dirty="0" err="1">
                <a:solidFill>
                  <a:schemeClr val="accent3">
                    <a:lumMod val="50000"/>
                  </a:schemeClr>
                </a:solidFill>
              </a:rPr>
              <a:t>fd</a:t>
            </a:r>
            <a:r>
              <a:rPr lang="zh-CN" altLang="en-US" sz="3400" dirty="0">
                <a:solidFill>
                  <a:schemeClr val="accent3">
                    <a:lumMod val="50000"/>
                  </a:schemeClr>
                </a:solidFill>
              </a:rPr>
              <a:t>＝</a:t>
            </a:r>
            <a:r>
              <a:rPr lang="en-US" altLang="zh-CN" sz="3400" dirty="0">
                <a:solidFill>
                  <a:schemeClr val="accent3">
                    <a:lumMod val="50000"/>
                  </a:schemeClr>
                </a:solidFill>
              </a:rPr>
              <a:t>5,</a:t>
            </a:r>
            <a:r>
              <a:rPr lang="zh-CN" altLang="en-US" sz="3400" dirty="0">
                <a:solidFill>
                  <a:schemeClr val="accent3">
                    <a:lumMod val="50000"/>
                  </a:schemeClr>
                </a:solidFill>
              </a:rPr>
              <a:t>执行</a:t>
            </a:r>
            <a:r>
              <a:rPr lang="en-US" altLang="zh-CN" sz="3400" dirty="0">
                <a:solidFill>
                  <a:schemeClr val="accent3">
                    <a:lumMod val="50000"/>
                  </a:schemeClr>
                </a:solidFill>
              </a:rPr>
              <a:t>: FD_SET(</a:t>
            </a:r>
            <a:r>
              <a:rPr lang="en-US" altLang="zh-CN" sz="3400" dirty="0" err="1">
                <a:solidFill>
                  <a:schemeClr val="accent3">
                    <a:lumMod val="50000"/>
                  </a:schemeClr>
                </a:solidFill>
              </a:rPr>
              <a:t>fd</a:t>
            </a:r>
            <a:r>
              <a:rPr lang="en-US" altLang="zh-CN" sz="3400" dirty="0">
                <a:solidFill>
                  <a:schemeClr val="accent3">
                    <a:lumMod val="50000"/>
                  </a:schemeClr>
                </a:solidFill>
              </a:rPr>
              <a:t>,&amp;set);	//set</a:t>
            </a:r>
            <a:r>
              <a:rPr lang="zh-CN" altLang="en-US" sz="3400" dirty="0">
                <a:solidFill>
                  <a:schemeClr val="accent3">
                    <a:lumMod val="50000"/>
                  </a:schemeClr>
                </a:solidFill>
              </a:rPr>
              <a:t>变为</a:t>
            </a:r>
            <a:r>
              <a:rPr lang="en-US" altLang="zh-CN" sz="3400" dirty="0">
                <a:solidFill>
                  <a:schemeClr val="accent3">
                    <a:lumMod val="50000"/>
                  </a:schemeClr>
                </a:solidFill>
              </a:rPr>
              <a:t>0001,0000(</a:t>
            </a:r>
            <a:r>
              <a:rPr lang="zh-CN" altLang="en-US" sz="3400" dirty="0">
                <a:solidFill>
                  <a:schemeClr val="accent3">
                    <a:lumMod val="50000"/>
                  </a:schemeClr>
                </a:solidFill>
              </a:rPr>
              <a:t>第</a:t>
            </a:r>
            <a:r>
              <a:rPr lang="en-US" altLang="zh-CN" sz="3400" dirty="0">
                <a:solidFill>
                  <a:schemeClr val="accent3">
                    <a:lumMod val="50000"/>
                  </a:schemeClr>
                </a:solidFill>
              </a:rPr>
              <a:t>5</a:t>
            </a:r>
            <a:r>
              <a:rPr lang="zh-CN" altLang="en-US" sz="3400" dirty="0">
                <a:solidFill>
                  <a:schemeClr val="accent3">
                    <a:lumMod val="50000"/>
                  </a:schemeClr>
                </a:solidFill>
              </a:rPr>
              <a:t>位被置为</a:t>
            </a:r>
            <a:r>
              <a:rPr lang="en-US" altLang="zh-CN" sz="3400" dirty="0">
                <a:solidFill>
                  <a:schemeClr val="accent3">
                    <a:lumMod val="50000"/>
                  </a:schemeClr>
                </a:solidFill>
              </a:rPr>
              <a:t>1)</a:t>
            </a:r>
            <a:endParaRPr lang="zh-CN" altLang="en-US" sz="3400" dirty="0">
              <a:solidFill>
                <a:schemeClr val="accent3">
                  <a:lumMod val="50000"/>
                </a:schemeClr>
              </a:solidFill>
            </a:endParaRPr>
          </a:p>
          <a:p>
            <a:pPr lvl="1">
              <a:lnSpc>
                <a:spcPct val="120000"/>
              </a:lnSpc>
            </a:pPr>
            <a:r>
              <a:rPr lang="zh-CN" altLang="en-US" sz="3400" dirty="0">
                <a:solidFill>
                  <a:schemeClr val="accent3">
                    <a:lumMod val="50000"/>
                  </a:schemeClr>
                </a:solidFill>
              </a:rPr>
              <a:t>若再加入</a:t>
            </a:r>
            <a:r>
              <a:rPr lang="en-US" altLang="zh-CN" sz="3400" dirty="0" err="1">
                <a:solidFill>
                  <a:schemeClr val="accent3">
                    <a:lumMod val="50000"/>
                  </a:schemeClr>
                </a:solidFill>
              </a:rPr>
              <a:t>fd</a:t>
            </a:r>
            <a:r>
              <a:rPr lang="zh-CN" altLang="en-US" sz="3400" dirty="0">
                <a:solidFill>
                  <a:schemeClr val="accent3">
                    <a:lumMod val="50000"/>
                  </a:schemeClr>
                </a:solidFill>
              </a:rPr>
              <a:t>＝</a:t>
            </a:r>
            <a:r>
              <a:rPr lang="en-US" altLang="zh-CN" sz="3400" dirty="0">
                <a:solidFill>
                  <a:schemeClr val="accent3">
                    <a:lumMod val="50000"/>
                  </a:schemeClr>
                </a:solidFill>
              </a:rPr>
              <a:t>2</a:t>
            </a:r>
            <a:r>
              <a:rPr lang="zh-CN" altLang="en-US" sz="3400" dirty="0">
                <a:solidFill>
                  <a:schemeClr val="accent3">
                    <a:lumMod val="50000"/>
                  </a:schemeClr>
                </a:solidFill>
              </a:rPr>
              <a:t>，</a:t>
            </a:r>
            <a:r>
              <a:rPr lang="en-US" altLang="zh-CN" sz="3400" dirty="0" err="1">
                <a:solidFill>
                  <a:schemeClr val="accent3">
                    <a:lumMod val="50000"/>
                  </a:schemeClr>
                </a:solidFill>
              </a:rPr>
              <a:t>fd</a:t>
            </a:r>
            <a:r>
              <a:rPr lang="en-US" altLang="zh-CN" sz="3400" dirty="0">
                <a:solidFill>
                  <a:schemeClr val="accent3">
                    <a:lumMod val="50000"/>
                  </a:schemeClr>
                </a:solidFill>
              </a:rPr>
              <a:t>=1,</a:t>
            </a:r>
            <a:r>
              <a:rPr lang="zh-CN" altLang="en-US" sz="3400" dirty="0">
                <a:solidFill>
                  <a:schemeClr val="accent3">
                    <a:lumMod val="50000"/>
                  </a:schemeClr>
                </a:solidFill>
              </a:rPr>
              <a:t>则</a:t>
            </a:r>
            <a:r>
              <a:rPr lang="en-US" altLang="zh-CN" sz="3400" dirty="0">
                <a:solidFill>
                  <a:schemeClr val="accent3">
                    <a:lumMod val="50000"/>
                  </a:schemeClr>
                </a:solidFill>
              </a:rPr>
              <a:t>set</a:t>
            </a:r>
            <a:r>
              <a:rPr lang="zh-CN" altLang="en-US" sz="3400" dirty="0">
                <a:solidFill>
                  <a:schemeClr val="accent3">
                    <a:lumMod val="50000"/>
                  </a:schemeClr>
                </a:solidFill>
              </a:rPr>
              <a:t>变为</a:t>
            </a:r>
            <a:r>
              <a:rPr lang="en-US" altLang="zh-CN" sz="3400" dirty="0">
                <a:solidFill>
                  <a:schemeClr val="accent3">
                    <a:lumMod val="50000"/>
                  </a:schemeClr>
                </a:solidFill>
              </a:rPr>
              <a:t>00010011</a:t>
            </a:r>
            <a:endParaRPr lang="zh-CN" altLang="en-US" sz="3400" dirty="0">
              <a:solidFill>
                <a:schemeClr val="accent3">
                  <a:lumMod val="50000"/>
                </a:schemeClr>
              </a:solidFill>
            </a:endParaRPr>
          </a:p>
          <a:p>
            <a:pPr lvl="1">
              <a:lnSpc>
                <a:spcPct val="120000"/>
              </a:lnSpc>
            </a:pPr>
            <a:r>
              <a:rPr lang="zh-CN" altLang="en-US" sz="3400" dirty="0">
                <a:solidFill>
                  <a:schemeClr val="accent3">
                    <a:lumMod val="50000"/>
                  </a:schemeClr>
                </a:solidFill>
              </a:rPr>
              <a:t>执行：</a:t>
            </a:r>
            <a:r>
              <a:rPr lang="en-US" altLang="zh-CN" sz="3400" dirty="0">
                <a:solidFill>
                  <a:schemeClr val="accent3">
                    <a:lumMod val="50000"/>
                  </a:schemeClr>
                </a:solidFill>
              </a:rPr>
              <a:t>select(6,&amp;set,0,0,0);	// </a:t>
            </a:r>
            <a:r>
              <a:rPr lang="zh-CN" altLang="en-US" sz="3400" dirty="0">
                <a:solidFill>
                  <a:schemeClr val="accent3">
                    <a:lumMod val="50000"/>
                  </a:schemeClr>
                </a:solidFill>
              </a:rPr>
              <a:t>阻塞等待</a:t>
            </a:r>
          </a:p>
          <a:p>
            <a:pPr lvl="1">
              <a:lnSpc>
                <a:spcPct val="120000"/>
              </a:lnSpc>
            </a:pPr>
            <a:r>
              <a:rPr lang="zh-CN" altLang="en-US" sz="3400" dirty="0">
                <a:solidFill>
                  <a:schemeClr val="accent3">
                    <a:lumMod val="50000"/>
                  </a:schemeClr>
                </a:solidFill>
              </a:rPr>
              <a:t>若</a:t>
            </a:r>
            <a:r>
              <a:rPr lang="en-US" altLang="zh-CN" sz="3400" dirty="0" err="1">
                <a:solidFill>
                  <a:schemeClr val="accent3">
                    <a:lumMod val="50000"/>
                  </a:schemeClr>
                </a:solidFill>
              </a:rPr>
              <a:t>fd</a:t>
            </a:r>
            <a:r>
              <a:rPr lang="en-US" altLang="zh-CN" sz="3400" dirty="0">
                <a:solidFill>
                  <a:schemeClr val="accent3">
                    <a:lumMod val="50000"/>
                  </a:schemeClr>
                </a:solidFill>
              </a:rPr>
              <a:t>=1,fd=2</a:t>
            </a:r>
            <a:r>
              <a:rPr lang="zh-CN" altLang="en-US" sz="3400" dirty="0">
                <a:solidFill>
                  <a:schemeClr val="accent3">
                    <a:lumMod val="50000"/>
                  </a:schemeClr>
                </a:solidFill>
              </a:rPr>
              <a:t>上都发生可读事件，则</a:t>
            </a:r>
            <a:r>
              <a:rPr lang="en-US" altLang="zh-CN" sz="3400" dirty="0">
                <a:solidFill>
                  <a:schemeClr val="accent3">
                    <a:lumMod val="50000"/>
                  </a:schemeClr>
                </a:solidFill>
              </a:rPr>
              <a:t>select</a:t>
            </a:r>
            <a:r>
              <a:rPr lang="zh-CN" altLang="en-US" sz="3400" dirty="0">
                <a:solidFill>
                  <a:schemeClr val="accent3">
                    <a:lumMod val="50000"/>
                  </a:schemeClr>
                </a:solidFill>
              </a:rPr>
              <a:t>返回，此时</a:t>
            </a:r>
            <a:r>
              <a:rPr lang="en-US" altLang="zh-CN" sz="3400" dirty="0">
                <a:solidFill>
                  <a:schemeClr val="accent3">
                    <a:lumMod val="50000"/>
                  </a:schemeClr>
                </a:solidFill>
              </a:rPr>
              <a:t>set</a:t>
            </a:r>
            <a:r>
              <a:rPr lang="zh-CN" altLang="en-US" sz="3400" dirty="0">
                <a:solidFill>
                  <a:schemeClr val="accent3">
                    <a:lumMod val="50000"/>
                  </a:schemeClr>
                </a:solidFill>
              </a:rPr>
              <a:t>变为</a:t>
            </a:r>
            <a:r>
              <a:rPr lang="en-US" altLang="zh-CN" sz="3400" dirty="0">
                <a:solidFill>
                  <a:schemeClr val="accent3">
                    <a:lumMod val="50000"/>
                  </a:schemeClr>
                </a:solidFill>
              </a:rPr>
              <a:t>00000011</a:t>
            </a:r>
            <a:r>
              <a:rPr lang="zh-CN" altLang="en-US" sz="3400" dirty="0">
                <a:solidFill>
                  <a:schemeClr val="accent3">
                    <a:lumMod val="50000"/>
                  </a:schemeClr>
                </a:solidFill>
              </a:rPr>
              <a:t>。注意：没有事件发生的</a:t>
            </a:r>
            <a:r>
              <a:rPr lang="en-US" altLang="zh-CN" sz="3400" dirty="0" err="1">
                <a:solidFill>
                  <a:schemeClr val="accent3">
                    <a:lumMod val="50000"/>
                  </a:schemeClr>
                </a:solidFill>
              </a:rPr>
              <a:t>fd</a:t>
            </a:r>
            <a:r>
              <a:rPr lang="en-US" altLang="zh-CN" sz="3400" dirty="0">
                <a:solidFill>
                  <a:schemeClr val="accent3">
                    <a:lumMod val="50000"/>
                  </a:schemeClr>
                </a:solidFill>
              </a:rPr>
              <a:t>=5</a:t>
            </a:r>
            <a:r>
              <a:rPr lang="zh-CN" altLang="en-US" sz="3400" dirty="0">
                <a:solidFill>
                  <a:schemeClr val="accent3">
                    <a:lumMod val="50000"/>
                  </a:schemeClr>
                </a:solidFill>
              </a:rPr>
              <a:t>被清空。</a:t>
            </a:r>
          </a:p>
          <a:p>
            <a:pPr>
              <a:lnSpc>
                <a:spcPct val="120000"/>
              </a:lnSpc>
              <a:spcBef>
                <a:spcPts val="1200"/>
              </a:spcBef>
            </a:pPr>
            <a:endParaRPr lang="zh-CN" altLang="en-US" b="0" dirty="0"/>
          </a:p>
        </p:txBody>
      </p:sp>
    </p:spTree>
    <p:extLst>
      <p:ext uri="{BB962C8B-B14F-4D97-AF65-F5344CB8AC3E}">
        <p14:creationId xmlns:p14="http://schemas.microsoft.com/office/powerpoint/2010/main" val="12109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23999"/>
            <a:ext cx="9601200" cy="1142385"/>
          </a:xfrm>
        </p:spPr>
        <p:txBody>
          <a:bodyPr/>
          <a:lstStyle/>
          <a:p>
            <a:r>
              <a:rPr lang="zh-CN" altLang="en-US" sz="4400" dirty="0"/>
              <a:t>描述符就绪条件</a:t>
            </a:r>
          </a:p>
        </p:txBody>
      </p:sp>
      <p:sp>
        <p:nvSpPr>
          <p:cNvPr id="20482" name="Rectangle 3"/>
          <p:cNvSpPr>
            <a:spLocks noGrp="1" noChangeArrowheads="1"/>
          </p:cNvSpPr>
          <p:nvPr>
            <p:ph idx="1"/>
          </p:nvPr>
        </p:nvSpPr>
        <p:spPr/>
        <p:txBody>
          <a:bodyPr/>
          <a:lstStyle/>
          <a:p>
            <a:pPr lvl="1" eaLnBrk="1" hangingPunct="1"/>
            <a:r>
              <a:rPr lang="zh-CN" altLang="en-US" dirty="0"/>
              <a:t>读事件</a:t>
            </a:r>
          </a:p>
          <a:p>
            <a:pPr lvl="2" eaLnBrk="1" hangingPunct="1"/>
            <a:r>
              <a:rPr lang="zh-CN" altLang="en-US" dirty="0"/>
              <a:t>当收到的数据字节数超过</a:t>
            </a:r>
            <a:r>
              <a:rPr lang="en-US" altLang="zh-CN" dirty="0"/>
              <a:t>buffer</a:t>
            </a:r>
            <a:r>
              <a:rPr lang="zh-CN" altLang="en-US" dirty="0"/>
              <a:t>的</a:t>
            </a:r>
            <a:r>
              <a:rPr lang="en-US" altLang="zh-CN" dirty="0" err="1"/>
              <a:t>low_water_mark</a:t>
            </a:r>
            <a:endParaRPr lang="en-US" altLang="zh-CN" dirty="0"/>
          </a:p>
          <a:p>
            <a:pPr lvl="2" eaLnBrk="1" hangingPunct="1"/>
            <a:r>
              <a:rPr lang="zh-CN" altLang="en-US" dirty="0"/>
              <a:t>对端发送</a:t>
            </a:r>
            <a:r>
              <a:rPr lang="en-US" altLang="zh-CN" dirty="0"/>
              <a:t>FIN</a:t>
            </a:r>
            <a:r>
              <a:rPr lang="zh-CN" altLang="en-US" dirty="0"/>
              <a:t>，</a:t>
            </a:r>
            <a:r>
              <a:rPr lang="en-US" altLang="zh-CN" dirty="0"/>
              <a:t>read</a:t>
            </a:r>
            <a:r>
              <a:rPr lang="zh-CN" altLang="en-US" dirty="0"/>
              <a:t>将返回</a:t>
            </a:r>
            <a:r>
              <a:rPr lang="en-US" altLang="zh-CN" dirty="0"/>
              <a:t>0</a:t>
            </a:r>
          </a:p>
          <a:p>
            <a:pPr lvl="2" eaLnBrk="1" hangingPunct="1"/>
            <a:r>
              <a:rPr lang="zh-CN" altLang="en-US" dirty="0"/>
              <a:t>有新的客户连接上来，完成队列中有新建连接</a:t>
            </a:r>
          </a:p>
          <a:p>
            <a:pPr lvl="2" eaLnBrk="1" hangingPunct="1"/>
            <a:r>
              <a:rPr lang="en-US" altLang="zh-CN" dirty="0"/>
              <a:t>socket</a:t>
            </a:r>
            <a:r>
              <a:rPr lang="zh-CN" altLang="en-US" dirty="0"/>
              <a:t>出错</a:t>
            </a:r>
          </a:p>
          <a:p>
            <a:pPr lvl="2" eaLnBrk="1" hangingPunct="1"/>
            <a:endParaRPr lang="en-US" altLang="zh-CN" dirty="0"/>
          </a:p>
        </p:txBody>
      </p:sp>
      <p:sp>
        <p:nvSpPr>
          <p:cNvPr id="20483" name="Rectangle 4"/>
          <p:cNvSpPr>
            <a:spLocks noChangeArrowheads="1"/>
          </p:cNvSpPr>
          <p:nvPr/>
        </p:nvSpPr>
        <p:spPr bwMode="auto">
          <a:xfrm>
            <a:off x="8763000" y="3914241"/>
            <a:ext cx="2133600" cy="2819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20484" name="Text Box 5"/>
          <p:cNvSpPr txBox="1">
            <a:spLocks noChangeArrowheads="1"/>
          </p:cNvSpPr>
          <p:nvPr/>
        </p:nvSpPr>
        <p:spPr bwMode="auto">
          <a:xfrm>
            <a:off x="8823325" y="3493554"/>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en-US" altLang="zh-CN" sz="1800"/>
              <a:t>buffer</a:t>
            </a:r>
          </a:p>
        </p:txBody>
      </p:sp>
      <p:sp>
        <p:nvSpPr>
          <p:cNvPr id="20485" name="Rectangle 6"/>
          <p:cNvSpPr>
            <a:spLocks noChangeArrowheads="1"/>
          </p:cNvSpPr>
          <p:nvPr/>
        </p:nvSpPr>
        <p:spPr bwMode="auto">
          <a:xfrm>
            <a:off x="8763000" y="5362041"/>
            <a:ext cx="21336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20486" name="Line 7"/>
          <p:cNvSpPr>
            <a:spLocks noChangeShapeType="1"/>
          </p:cNvSpPr>
          <p:nvPr/>
        </p:nvSpPr>
        <p:spPr bwMode="auto">
          <a:xfrm>
            <a:off x="8001000" y="6124041"/>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0487" name="Text Box 8"/>
          <p:cNvSpPr txBox="1">
            <a:spLocks noChangeArrowheads="1"/>
          </p:cNvSpPr>
          <p:nvPr/>
        </p:nvSpPr>
        <p:spPr bwMode="auto">
          <a:xfrm>
            <a:off x="6705600" y="5743041"/>
            <a:ext cx="184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en-US" altLang="zh-CN" sz="1800"/>
              <a:t>low_water_mark</a:t>
            </a:r>
          </a:p>
        </p:txBody>
      </p:sp>
    </p:spTree>
    <p:extLst>
      <p:ext uri="{BB962C8B-B14F-4D97-AF65-F5344CB8AC3E}">
        <p14:creationId xmlns:p14="http://schemas.microsoft.com/office/powerpoint/2010/main" val="8311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8"/>
          <p:cNvGrpSpPr>
            <a:grpSpLocks/>
          </p:cNvGrpSpPr>
          <p:nvPr/>
        </p:nvGrpSpPr>
        <p:grpSpPr bwMode="auto">
          <a:xfrm>
            <a:off x="7772400" y="4800600"/>
            <a:ext cx="1143000" cy="1143000"/>
            <a:chOff x="2640" y="2448"/>
            <a:chExt cx="720" cy="720"/>
          </a:xfrm>
        </p:grpSpPr>
        <p:sp>
          <p:nvSpPr>
            <p:cNvPr id="6172" name="Oval 7"/>
            <p:cNvSpPr>
              <a:spLocks noChangeArrowheads="1"/>
            </p:cNvSpPr>
            <p:nvPr/>
          </p:nvSpPr>
          <p:spPr bwMode="auto">
            <a:xfrm>
              <a:off x="2640" y="2736"/>
              <a:ext cx="720"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73" name="Line 9"/>
            <p:cNvSpPr>
              <a:spLocks noChangeShapeType="1"/>
            </p:cNvSpPr>
            <p:nvPr/>
          </p:nvSpPr>
          <p:spPr bwMode="auto">
            <a:xfrm>
              <a:off x="3000" y="292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74" name="Rectangle 16"/>
            <p:cNvSpPr>
              <a:spLocks noChangeArrowheads="1"/>
            </p:cNvSpPr>
            <p:nvPr/>
          </p:nvSpPr>
          <p:spPr bwMode="auto">
            <a:xfrm>
              <a:off x="2640" y="2736"/>
              <a:ext cx="720"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75" name="Line 6"/>
            <p:cNvSpPr>
              <a:spLocks noChangeShapeType="1"/>
            </p:cNvSpPr>
            <p:nvPr/>
          </p:nvSpPr>
          <p:spPr bwMode="auto">
            <a:xfrm>
              <a:off x="3360" y="27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76" name="Line 5"/>
            <p:cNvSpPr>
              <a:spLocks noChangeShapeType="1"/>
            </p:cNvSpPr>
            <p:nvPr/>
          </p:nvSpPr>
          <p:spPr bwMode="auto">
            <a:xfrm>
              <a:off x="2640" y="27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77" name="Oval 4"/>
            <p:cNvSpPr>
              <a:spLocks noChangeArrowheads="1"/>
            </p:cNvSpPr>
            <p:nvPr/>
          </p:nvSpPr>
          <p:spPr bwMode="auto">
            <a:xfrm>
              <a:off x="2640" y="2640"/>
              <a:ext cx="720" cy="19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78" name="Line 8"/>
            <p:cNvSpPr>
              <a:spLocks noChangeShapeType="1"/>
            </p:cNvSpPr>
            <p:nvPr/>
          </p:nvSpPr>
          <p:spPr bwMode="auto">
            <a:xfrm>
              <a:off x="3000" y="244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grpSp>
        <p:nvGrpSpPr>
          <p:cNvPr id="6147" name="Group 36"/>
          <p:cNvGrpSpPr>
            <a:grpSpLocks/>
          </p:cNvGrpSpPr>
          <p:nvPr/>
        </p:nvGrpSpPr>
        <p:grpSpPr bwMode="auto">
          <a:xfrm>
            <a:off x="6858000" y="1219200"/>
            <a:ext cx="2895600" cy="2819400"/>
            <a:chOff x="3360" y="768"/>
            <a:chExt cx="1824" cy="1776"/>
          </a:xfrm>
        </p:grpSpPr>
        <p:sp>
          <p:nvSpPr>
            <p:cNvPr id="6165" name="Oval 19"/>
            <p:cNvSpPr>
              <a:spLocks noChangeArrowheads="1"/>
            </p:cNvSpPr>
            <p:nvPr/>
          </p:nvSpPr>
          <p:spPr bwMode="auto">
            <a:xfrm>
              <a:off x="3552" y="912"/>
              <a:ext cx="1488" cy="148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66" name="Rectangle 20"/>
            <p:cNvSpPr>
              <a:spLocks noChangeArrowheads="1"/>
            </p:cNvSpPr>
            <p:nvPr/>
          </p:nvSpPr>
          <p:spPr bwMode="auto">
            <a:xfrm>
              <a:off x="4080" y="2256"/>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4#</a:t>
              </a:r>
            </a:p>
          </p:txBody>
        </p:sp>
        <p:sp>
          <p:nvSpPr>
            <p:cNvPr id="6167" name="Rectangle 22"/>
            <p:cNvSpPr>
              <a:spLocks noChangeArrowheads="1"/>
            </p:cNvSpPr>
            <p:nvPr/>
          </p:nvSpPr>
          <p:spPr bwMode="auto">
            <a:xfrm>
              <a:off x="4752" y="1824"/>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3#</a:t>
              </a:r>
            </a:p>
          </p:txBody>
        </p:sp>
        <p:sp>
          <p:nvSpPr>
            <p:cNvPr id="6168" name="Rectangle 23"/>
            <p:cNvSpPr>
              <a:spLocks noChangeArrowheads="1"/>
            </p:cNvSpPr>
            <p:nvPr/>
          </p:nvSpPr>
          <p:spPr bwMode="auto">
            <a:xfrm>
              <a:off x="4752" y="1200"/>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2#</a:t>
              </a:r>
            </a:p>
          </p:txBody>
        </p:sp>
        <p:sp>
          <p:nvSpPr>
            <p:cNvPr id="6169" name="Rectangle 24"/>
            <p:cNvSpPr>
              <a:spLocks noChangeArrowheads="1"/>
            </p:cNvSpPr>
            <p:nvPr/>
          </p:nvSpPr>
          <p:spPr bwMode="auto">
            <a:xfrm>
              <a:off x="4080" y="768"/>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1#</a:t>
              </a:r>
            </a:p>
          </p:txBody>
        </p:sp>
        <p:sp>
          <p:nvSpPr>
            <p:cNvPr id="6170" name="Rectangle 25"/>
            <p:cNvSpPr>
              <a:spLocks noChangeArrowheads="1"/>
            </p:cNvSpPr>
            <p:nvPr/>
          </p:nvSpPr>
          <p:spPr bwMode="auto">
            <a:xfrm>
              <a:off x="3360" y="1152"/>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6#</a:t>
              </a:r>
            </a:p>
          </p:txBody>
        </p:sp>
        <p:sp>
          <p:nvSpPr>
            <p:cNvPr id="6171" name="Rectangle 26"/>
            <p:cNvSpPr>
              <a:spLocks noChangeArrowheads="1"/>
            </p:cNvSpPr>
            <p:nvPr/>
          </p:nvSpPr>
          <p:spPr bwMode="auto">
            <a:xfrm>
              <a:off x="3360" y="1824"/>
              <a:ext cx="432" cy="28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5#</a:t>
              </a:r>
            </a:p>
          </p:txBody>
        </p:sp>
      </p:grpSp>
      <p:sp>
        <p:nvSpPr>
          <p:cNvPr id="6148" name="Text Box 27"/>
          <p:cNvSpPr txBox="1">
            <a:spLocks noChangeArrowheads="1"/>
          </p:cNvSpPr>
          <p:nvPr/>
        </p:nvSpPr>
        <p:spPr bwMode="auto">
          <a:xfrm>
            <a:off x="7696200" y="609601"/>
            <a:ext cx="1225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循环</a:t>
            </a:r>
            <a:r>
              <a:rPr lang="en-US" altLang="zh-CN" sz="1800"/>
              <a:t>buffer</a:t>
            </a:r>
          </a:p>
        </p:txBody>
      </p:sp>
      <p:sp>
        <p:nvSpPr>
          <p:cNvPr id="6149" name="Text Box 28"/>
          <p:cNvSpPr txBox="1">
            <a:spLocks noChangeArrowheads="1"/>
          </p:cNvSpPr>
          <p:nvPr/>
        </p:nvSpPr>
        <p:spPr bwMode="auto">
          <a:xfrm>
            <a:off x="8001000" y="59436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磁盘</a:t>
            </a:r>
          </a:p>
        </p:txBody>
      </p:sp>
      <p:sp>
        <p:nvSpPr>
          <p:cNvPr id="6150" name="AutoShape 29"/>
          <p:cNvSpPr>
            <a:spLocks noChangeArrowheads="1"/>
          </p:cNvSpPr>
          <p:nvPr/>
        </p:nvSpPr>
        <p:spPr bwMode="auto">
          <a:xfrm>
            <a:off x="8229600" y="4038600"/>
            <a:ext cx="228600" cy="609600"/>
          </a:xfrm>
          <a:prstGeom prst="up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51" name="Line 30"/>
          <p:cNvSpPr>
            <a:spLocks noChangeShapeType="1"/>
          </p:cNvSpPr>
          <p:nvPr/>
        </p:nvSpPr>
        <p:spPr bwMode="auto">
          <a:xfrm>
            <a:off x="10058400" y="2209800"/>
            <a:ext cx="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52" name="Rectangle 31"/>
          <p:cNvSpPr>
            <a:spLocks noChangeArrowheads="1"/>
          </p:cNvSpPr>
          <p:nvPr/>
        </p:nvSpPr>
        <p:spPr bwMode="auto">
          <a:xfrm>
            <a:off x="5105400" y="914400"/>
            <a:ext cx="838200" cy="3124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pPr>
            <a:r>
              <a:rPr lang="en-US" altLang="zh-CN" sz="1800"/>
              <a:t>OS</a:t>
            </a:r>
          </a:p>
        </p:txBody>
      </p:sp>
      <p:sp>
        <p:nvSpPr>
          <p:cNvPr id="6153" name="AutoShape 33"/>
          <p:cNvSpPr>
            <a:spLocks noChangeArrowheads="1"/>
          </p:cNvSpPr>
          <p:nvPr/>
        </p:nvSpPr>
        <p:spPr bwMode="auto">
          <a:xfrm>
            <a:off x="5943600" y="1943100"/>
            <a:ext cx="838200" cy="228600"/>
          </a:xfrm>
          <a:prstGeom prst="leftArrow">
            <a:avLst>
              <a:gd name="adj1" fmla="val 50000"/>
              <a:gd name="adj2" fmla="val 91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54" name="Text Box 34"/>
          <p:cNvSpPr txBox="1">
            <a:spLocks noChangeArrowheads="1"/>
          </p:cNvSpPr>
          <p:nvPr/>
        </p:nvSpPr>
        <p:spPr bwMode="auto">
          <a:xfrm>
            <a:off x="8382000" y="41910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生产</a:t>
            </a:r>
          </a:p>
        </p:txBody>
      </p:sp>
      <p:sp>
        <p:nvSpPr>
          <p:cNvPr id="6155" name="Text Box 35"/>
          <p:cNvSpPr txBox="1">
            <a:spLocks noChangeArrowheads="1"/>
          </p:cNvSpPr>
          <p:nvPr/>
        </p:nvSpPr>
        <p:spPr bwMode="auto">
          <a:xfrm>
            <a:off x="6080125" y="16002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消费</a:t>
            </a:r>
          </a:p>
        </p:txBody>
      </p:sp>
      <p:sp>
        <p:nvSpPr>
          <p:cNvPr id="6156" name="Line 37"/>
          <p:cNvSpPr>
            <a:spLocks noChangeShapeType="1"/>
          </p:cNvSpPr>
          <p:nvPr/>
        </p:nvSpPr>
        <p:spPr bwMode="auto">
          <a:xfrm>
            <a:off x="4876800" y="457200"/>
            <a:ext cx="0" cy="510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57" name="Text Box 38"/>
          <p:cNvSpPr txBox="1">
            <a:spLocks noChangeArrowheads="1"/>
          </p:cNvSpPr>
          <p:nvPr/>
        </p:nvSpPr>
        <p:spPr bwMode="auto">
          <a:xfrm>
            <a:off x="5073650" y="441960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内核态</a:t>
            </a:r>
          </a:p>
        </p:txBody>
      </p:sp>
      <p:sp>
        <p:nvSpPr>
          <p:cNvPr id="6158" name="Text Box 39"/>
          <p:cNvSpPr txBox="1">
            <a:spLocks noChangeArrowheads="1"/>
          </p:cNvSpPr>
          <p:nvPr/>
        </p:nvSpPr>
        <p:spPr bwMode="auto">
          <a:xfrm>
            <a:off x="3733800" y="4433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用户态</a:t>
            </a:r>
          </a:p>
        </p:txBody>
      </p:sp>
      <p:sp>
        <p:nvSpPr>
          <p:cNvPr id="6159" name="Rectangle 40"/>
          <p:cNvSpPr>
            <a:spLocks noChangeArrowheads="1"/>
          </p:cNvSpPr>
          <p:nvPr/>
        </p:nvSpPr>
        <p:spPr bwMode="auto">
          <a:xfrm>
            <a:off x="2590800" y="990600"/>
            <a:ext cx="990600" cy="1600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endParaRPr lang="zh-CN" altLang="en-US" sz="1800"/>
          </a:p>
        </p:txBody>
      </p:sp>
      <p:sp>
        <p:nvSpPr>
          <p:cNvPr id="6160" name="Freeform 41"/>
          <p:cNvSpPr>
            <a:spLocks/>
          </p:cNvSpPr>
          <p:nvPr/>
        </p:nvSpPr>
        <p:spPr bwMode="auto">
          <a:xfrm>
            <a:off x="3124200" y="1143000"/>
            <a:ext cx="152400" cy="1295400"/>
          </a:xfrm>
          <a:custGeom>
            <a:avLst/>
            <a:gdLst>
              <a:gd name="T0" fmla="*/ 2147483647 w 96"/>
              <a:gd name="T1" fmla="*/ 0 h 816"/>
              <a:gd name="T2" fmla="*/ 0 w 96"/>
              <a:gd name="T3" fmla="*/ 2147483647 h 816"/>
              <a:gd name="T4" fmla="*/ 2147483647 w 96"/>
              <a:gd name="T5" fmla="*/ 2147483647 h 816"/>
              <a:gd name="T6" fmla="*/ 0 w 96"/>
              <a:gd name="T7" fmla="*/ 2147483647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816">
                <a:moveTo>
                  <a:pt x="96" y="0"/>
                </a:moveTo>
                <a:cubicBezTo>
                  <a:pt x="48" y="76"/>
                  <a:pt x="0" y="152"/>
                  <a:pt x="0" y="240"/>
                </a:cubicBezTo>
                <a:cubicBezTo>
                  <a:pt x="0" y="328"/>
                  <a:pt x="96" y="432"/>
                  <a:pt x="96" y="528"/>
                </a:cubicBezTo>
                <a:cubicBezTo>
                  <a:pt x="96" y="624"/>
                  <a:pt x="48" y="720"/>
                  <a:pt x="0" y="81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61" name="Line 42"/>
          <p:cNvSpPr>
            <a:spLocks noChangeShapeType="1"/>
          </p:cNvSpPr>
          <p:nvPr/>
        </p:nvSpPr>
        <p:spPr bwMode="auto">
          <a:xfrm>
            <a:off x="3124200" y="1447800"/>
            <a:ext cx="198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62" name="Text Box 43"/>
          <p:cNvSpPr txBox="1">
            <a:spLocks noChangeArrowheads="1"/>
          </p:cNvSpPr>
          <p:nvPr/>
        </p:nvSpPr>
        <p:spPr bwMode="auto">
          <a:xfrm>
            <a:off x="4038600" y="10668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en-US" altLang="zh-CN" sz="1800"/>
              <a:t>read</a:t>
            </a:r>
          </a:p>
        </p:txBody>
      </p:sp>
      <p:sp>
        <p:nvSpPr>
          <p:cNvPr id="6163" name="Line 44"/>
          <p:cNvSpPr>
            <a:spLocks noChangeShapeType="1"/>
          </p:cNvSpPr>
          <p:nvPr/>
        </p:nvSpPr>
        <p:spPr bwMode="auto">
          <a:xfrm flipH="1">
            <a:off x="3581400" y="205740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6164" name="Text Box 45"/>
          <p:cNvSpPr txBox="1">
            <a:spLocks noChangeArrowheads="1"/>
          </p:cNvSpPr>
          <p:nvPr/>
        </p:nvSpPr>
        <p:spPr bwMode="auto">
          <a:xfrm>
            <a:off x="3778250" y="1698626"/>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sz="1800"/>
              <a:t>拷贝数据</a:t>
            </a:r>
          </a:p>
        </p:txBody>
      </p:sp>
    </p:spTree>
    <p:extLst>
      <p:ext uri="{BB962C8B-B14F-4D97-AF65-F5344CB8AC3E}">
        <p14:creationId xmlns:p14="http://schemas.microsoft.com/office/powerpoint/2010/main" val="3938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904240" y="533400"/>
            <a:ext cx="9946640" cy="6080760"/>
          </a:xfrm>
        </p:spPr>
        <p:txBody>
          <a:bodyPr>
            <a:normAutofit fontScale="77500" lnSpcReduction="20000"/>
          </a:bodyPr>
          <a:lstStyle/>
          <a:p>
            <a:pPr lvl="1" eaLnBrk="1" hangingPunct="1">
              <a:lnSpc>
                <a:spcPct val="160000"/>
              </a:lnSpc>
              <a:spcBef>
                <a:spcPts val="0"/>
              </a:spcBef>
            </a:pPr>
            <a:r>
              <a:rPr lang="zh-CN" altLang="en-US" dirty="0"/>
              <a:t>写事件</a:t>
            </a:r>
          </a:p>
          <a:p>
            <a:pPr lvl="2" eaLnBrk="1" hangingPunct="1">
              <a:lnSpc>
                <a:spcPct val="160000"/>
              </a:lnSpc>
              <a:spcBef>
                <a:spcPts val="0"/>
              </a:spcBef>
            </a:pPr>
            <a:r>
              <a:rPr lang="zh-CN" altLang="en-US" dirty="0"/>
              <a:t>写</a:t>
            </a:r>
            <a:r>
              <a:rPr lang="en-US" altLang="zh-CN" dirty="0"/>
              <a:t>buffer</a:t>
            </a:r>
            <a:r>
              <a:rPr lang="zh-CN" altLang="en-US" dirty="0"/>
              <a:t>中的空闲空间超过</a:t>
            </a:r>
            <a:r>
              <a:rPr lang="en-US" altLang="zh-CN" dirty="0" err="1"/>
              <a:t>low_water_mark</a:t>
            </a:r>
            <a:r>
              <a:rPr lang="zh-CN" altLang="en-US" dirty="0"/>
              <a:t>，并且是</a:t>
            </a:r>
            <a:endParaRPr lang="en-US" altLang="zh-CN" dirty="0"/>
          </a:p>
          <a:p>
            <a:pPr marL="506412" lvl="2" indent="0" eaLnBrk="1" hangingPunct="1">
              <a:lnSpc>
                <a:spcPct val="160000"/>
              </a:lnSpc>
              <a:spcBef>
                <a:spcPts val="0"/>
              </a:spcBef>
              <a:buNone/>
            </a:pPr>
            <a:r>
              <a:rPr lang="en-US" altLang="zh-CN" dirty="0"/>
              <a:t>    1</a:t>
            </a:r>
            <a:r>
              <a:rPr lang="zh-CN" altLang="en-US" dirty="0"/>
              <a:t>）已经建立连接；</a:t>
            </a:r>
            <a:r>
              <a:rPr lang="en-US" altLang="zh-CN" dirty="0"/>
              <a:t>2</a:t>
            </a:r>
            <a:r>
              <a:rPr lang="zh-CN" altLang="en-US" dirty="0"/>
              <a:t>）或者是无连接的</a:t>
            </a:r>
          </a:p>
          <a:p>
            <a:pPr lvl="2" eaLnBrk="1" hangingPunct="1">
              <a:lnSpc>
                <a:spcPct val="160000"/>
              </a:lnSpc>
              <a:spcBef>
                <a:spcPts val="0"/>
              </a:spcBef>
            </a:pPr>
            <a:r>
              <a:rPr lang="zh-CN" altLang="en-US" dirty="0"/>
              <a:t>写半关闭，触发写事件。如果继续通过该</a:t>
            </a:r>
            <a:r>
              <a:rPr lang="en-US" altLang="zh-CN" dirty="0"/>
              <a:t>socket</a:t>
            </a:r>
            <a:r>
              <a:rPr lang="zh-CN" altLang="en-US" dirty="0"/>
              <a:t>的文件描述符向对端写数据，会触发写事件，同时也会触发</a:t>
            </a:r>
            <a:r>
              <a:rPr lang="en-US" altLang="zh-CN" dirty="0"/>
              <a:t>SIGPIPE</a:t>
            </a:r>
            <a:r>
              <a:rPr lang="zh-CN" altLang="en-US" dirty="0"/>
              <a:t>信号</a:t>
            </a:r>
          </a:p>
          <a:p>
            <a:pPr lvl="2" eaLnBrk="1" hangingPunct="1">
              <a:lnSpc>
                <a:spcPct val="160000"/>
              </a:lnSpc>
              <a:spcBef>
                <a:spcPts val="0"/>
              </a:spcBef>
            </a:pPr>
            <a:r>
              <a:rPr lang="zh-CN" altLang="en-US" dirty="0"/>
              <a:t>在非阻塞条件下，</a:t>
            </a:r>
            <a:r>
              <a:rPr lang="en-US" altLang="zh-CN" dirty="0"/>
              <a:t>connect</a:t>
            </a:r>
            <a:r>
              <a:rPr lang="zh-CN" altLang="en-US" dirty="0"/>
              <a:t>建连成功或建连失败</a:t>
            </a:r>
          </a:p>
          <a:p>
            <a:pPr lvl="2" eaLnBrk="1" hangingPunct="1">
              <a:lnSpc>
                <a:spcPct val="160000"/>
              </a:lnSpc>
              <a:spcBef>
                <a:spcPts val="0"/>
              </a:spcBef>
            </a:pPr>
            <a:r>
              <a:rPr lang="en-US" altLang="zh-CN" dirty="0"/>
              <a:t>socket</a:t>
            </a:r>
            <a:r>
              <a:rPr lang="zh-CN" altLang="en-US" dirty="0"/>
              <a:t>出错</a:t>
            </a:r>
          </a:p>
          <a:p>
            <a:pPr lvl="3" eaLnBrk="1" hangingPunct="1">
              <a:lnSpc>
                <a:spcPct val="160000"/>
              </a:lnSpc>
              <a:spcBef>
                <a:spcPts val="0"/>
              </a:spcBef>
            </a:pPr>
            <a:r>
              <a:rPr lang="en-US" altLang="zh-CN" dirty="0"/>
              <a:t>socket</a:t>
            </a:r>
            <a:r>
              <a:rPr lang="zh-CN" altLang="en-US" dirty="0"/>
              <a:t>出错会同时出现在读事件</a:t>
            </a:r>
            <a:r>
              <a:rPr lang="en-US" altLang="zh-CN" dirty="0"/>
              <a:t>/</a:t>
            </a:r>
            <a:r>
              <a:rPr lang="zh-CN" altLang="en-US" dirty="0"/>
              <a:t>写事件集合中</a:t>
            </a:r>
          </a:p>
          <a:p>
            <a:pPr lvl="1" eaLnBrk="1" hangingPunct="1">
              <a:lnSpc>
                <a:spcPct val="160000"/>
              </a:lnSpc>
              <a:spcBef>
                <a:spcPts val="0"/>
              </a:spcBef>
            </a:pPr>
            <a:endParaRPr lang="zh-CN" altLang="en-US" sz="2100" dirty="0"/>
          </a:p>
          <a:p>
            <a:pPr lvl="1" eaLnBrk="1" hangingPunct="1">
              <a:lnSpc>
                <a:spcPct val="160000"/>
              </a:lnSpc>
              <a:spcBef>
                <a:spcPts val="0"/>
              </a:spcBef>
            </a:pPr>
            <a:r>
              <a:rPr lang="zh-CN" altLang="en-US" dirty="0"/>
              <a:t>异常事件</a:t>
            </a:r>
          </a:p>
          <a:p>
            <a:pPr lvl="2" eaLnBrk="1" hangingPunct="1">
              <a:lnSpc>
                <a:spcPct val="160000"/>
              </a:lnSpc>
              <a:spcBef>
                <a:spcPts val="0"/>
              </a:spcBef>
            </a:pPr>
            <a:r>
              <a:rPr lang="zh-CN" altLang="en-US" dirty="0"/>
              <a:t>接收到带外数据</a:t>
            </a:r>
          </a:p>
          <a:p>
            <a:pPr lvl="2" eaLnBrk="1" hangingPunct="1">
              <a:lnSpc>
                <a:spcPct val="160000"/>
              </a:lnSpc>
              <a:spcBef>
                <a:spcPts val="0"/>
              </a:spcBef>
            </a:pPr>
            <a:r>
              <a:rPr lang="zh-CN" altLang="en-US" dirty="0"/>
              <a:t>接收到伪终端传递过来的控制字符</a:t>
            </a:r>
          </a:p>
        </p:txBody>
      </p:sp>
    </p:spTree>
    <p:extLst>
      <p:ext uri="{BB962C8B-B14F-4D97-AF65-F5344CB8AC3E}">
        <p14:creationId xmlns:p14="http://schemas.microsoft.com/office/powerpoint/2010/main" val="10243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36" name="Group 164"/>
          <p:cNvGraphicFramePr>
            <a:graphicFrameLocks noGrp="1"/>
          </p:cNvGraphicFramePr>
          <p:nvPr>
            <p:ph idx="1"/>
            <p:extLst>
              <p:ext uri="{D42A27DB-BD31-4B8C-83A1-F6EECF244321}">
                <p14:modId xmlns:p14="http://schemas.microsoft.com/office/powerpoint/2010/main" val="2626581597"/>
              </p:ext>
            </p:extLst>
          </p:nvPr>
        </p:nvGraphicFramePr>
        <p:xfrm>
          <a:off x="1448449" y="1333104"/>
          <a:ext cx="8861700" cy="4828829"/>
        </p:xfrm>
        <a:graphic>
          <a:graphicData uri="http://schemas.openxmlformats.org/drawingml/2006/table">
            <a:tbl>
              <a:tblPr/>
              <a:tblGrid>
                <a:gridCol w="3692375">
                  <a:extLst>
                    <a:ext uri="{9D8B030D-6E8A-4147-A177-3AD203B41FA5}">
                      <a16:colId xmlns:a16="http://schemas.microsoft.com/office/drawing/2014/main" val="20000"/>
                    </a:ext>
                  </a:extLst>
                </a:gridCol>
                <a:gridCol w="1723108">
                  <a:extLst>
                    <a:ext uri="{9D8B030D-6E8A-4147-A177-3AD203B41FA5}">
                      <a16:colId xmlns:a16="http://schemas.microsoft.com/office/drawing/2014/main" val="20001"/>
                    </a:ext>
                  </a:extLst>
                </a:gridCol>
                <a:gridCol w="1559003">
                  <a:extLst>
                    <a:ext uri="{9D8B030D-6E8A-4147-A177-3AD203B41FA5}">
                      <a16:colId xmlns:a16="http://schemas.microsoft.com/office/drawing/2014/main" val="20002"/>
                    </a:ext>
                  </a:extLst>
                </a:gridCol>
                <a:gridCol w="1887214">
                  <a:extLst>
                    <a:ext uri="{9D8B030D-6E8A-4147-A177-3AD203B41FA5}">
                      <a16:colId xmlns:a16="http://schemas.microsoft.com/office/drawing/2014/main" val="20003"/>
                    </a:ext>
                  </a:extLst>
                </a:gridCol>
              </a:tblGrid>
              <a:tr h="552668">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dirty="0">
                          <a:ln>
                            <a:noFill/>
                          </a:ln>
                          <a:solidFill>
                            <a:schemeClr val="tx1"/>
                          </a:solidFill>
                          <a:effectLst/>
                          <a:latin typeface="Arial" charset="0"/>
                          <a:ea typeface="宋体" charset="0"/>
                        </a:rPr>
                        <a:t>Condition</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readable</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writable</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exception</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dirty="0">
                          <a:ln>
                            <a:noFill/>
                          </a:ln>
                          <a:solidFill>
                            <a:schemeClr val="tx1"/>
                          </a:solidFill>
                          <a:effectLst/>
                          <a:latin typeface="Arial" charset="0"/>
                          <a:ea typeface="宋体" charset="0"/>
                        </a:rPr>
                        <a:t>buffer</a:t>
                      </a:r>
                      <a:r>
                        <a:rPr kumimoji="0" lang="zh-CN" altLang="en-US" sz="2400" b="0" i="0" u="none" strike="noStrike" cap="none" normalizeH="0" baseline="0" dirty="0">
                          <a:ln>
                            <a:noFill/>
                          </a:ln>
                          <a:solidFill>
                            <a:schemeClr val="tx1"/>
                          </a:solidFill>
                          <a:effectLst/>
                          <a:latin typeface="Arial" charset="0"/>
                          <a:ea typeface="宋体" charset="0"/>
                        </a:rPr>
                        <a:t>内数据可读</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dirty="0">
                          <a:ln>
                            <a:noFill/>
                          </a:ln>
                          <a:solidFill>
                            <a:schemeClr val="tx1"/>
                          </a:solidFill>
                          <a:effectLst/>
                          <a:latin typeface="Arial" charset="0"/>
                          <a:ea typeface="宋体"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读半关闭</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可以</a:t>
                      </a:r>
                      <a:r>
                        <a:rPr kumimoji="0" lang="en-US" altLang="zh-CN" sz="2400" b="0" i="0" u="none" strike="noStrike" cap="none" normalizeH="0" baseline="0">
                          <a:ln>
                            <a:noFill/>
                          </a:ln>
                          <a:solidFill>
                            <a:schemeClr val="tx1"/>
                          </a:solidFill>
                          <a:effectLst/>
                          <a:latin typeface="Arial" charset="0"/>
                          <a:ea typeface="宋体" charset="0"/>
                        </a:rPr>
                        <a:t>accept</a:t>
                      </a: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buffer</a:t>
                      </a:r>
                      <a:r>
                        <a:rPr kumimoji="0" lang="zh-CN" altLang="en-US" sz="2400" b="0" i="0" u="none" strike="noStrike" cap="none" normalizeH="0" baseline="0">
                          <a:ln>
                            <a:noFill/>
                          </a:ln>
                          <a:solidFill>
                            <a:schemeClr val="tx1"/>
                          </a:solidFill>
                          <a:effectLst/>
                          <a:latin typeface="Arial" charset="0"/>
                          <a:ea typeface="宋体" charset="0"/>
                        </a:rPr>
                        <a:t>空闲空间可写</a:t>
                      </a: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写半关闭</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非阻塞下</a:t>
                      </a:r>
                      <a:r>
                        <a:rPr kumimoji="0" lang="en-US" altLang="zh-CN" sz="2400" b="0" i="0" u="none" strike="noStrike" cap="none" normalizeH="0" baseline="0">
                          <a:ln>
                            <a:noFill/>
                          </a:ln>
                          <a:solidFill>
                            <a:schemeClr val="tx1"/>
                          </a:solidFill>
                          <a:effectLst/>
                          <a:latin typeface="Arial" charset="0"/>
                          <a:ea typeface="宋体" charset="0"/>
                        </a:rPr>
                        <a:t>connect</a:t>
                      </a:r>
                      <a:r>
                        <a:rPr kumimoji="0" lang="zh-CN" altLang="en-US" sz="2400" b="0" i="0" u="none" strike="noStrike" cap="none" normalizeH="0" baseline="0">
                          <a:ln>
                            <a:noFill/>
                          </a:ln>
                          <a:solidFill>
                            <a:schemeClr val="tx1"/>
                          </a:solidFill>
                          <a:effectLst/>
                          <a:latin typeface="Arial" charset="0"/>
                          <a:ea typeface="宋体" charset="0"/>
                        </a:rPr>
                        <a:t>成功</a:t>
                      </a: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1270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socket</a:t>
                      </a:r>
                      <a:r>
                        <a:rPr kumimoji="0" lang="zh-CN" altLang="en-US" sz="2400" b="0" i="0" u="none" strike="noStrike" cap="none" normalizeH="0" baseline="0">
                          <a:ln>
                            <a:noFill/>
                          </a:ln>
                          <a:solidFill>
                            <a:schemeClr val="tx1"/>
                          </a:solidFill>
                          <a:effectLst/>
                          <a:latin typeface="Arial" charset="0"/>
                          <a:ea typeface="宋体" charset="0"/>
                        </a:rPr>
                        <a:t>错误</a:t>
                      </a:r>
                    </a:p>
                  </a:txBody>
                  <a:tcPr horzOverflow="overflow">
                    <a:lnL>
                      <a:noFill/>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收到带外数据</a:t>
                      </a: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a:ln>
                            <a:noFill/>
                          </a:ln>
                          <a:solidFill>
                            <a:schemeClr val="tx1"/>
                          </a:solidFill>
                          <a:effectLst/>
                          <a:latin typeface="Arial" charset="0"/>
                          <a:ea typeface="宋体" charset="0"/>
                        </a:rPr>
                        <a:t>yes</a:t>
                      </a:r>
                    </a:p>
                  </a:txBody>
                  <a:tcPr horzOverflow="overflow">
                    <a:lnL>
                      <a:noFill/>
                    </a:lnL>
                    <a:lnR>
                      <a:noFill/>
                    </a:lnR>
                    <a:lnT w="12700" cap="flat" cmpd="sng" algn="ctr">
                      <a:solidFill>
                        <a:schemeClr val="tx1"/>
                      </a:solidFill>
                      <a:prstDash val="sysDash"/>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8"/>
                  </a:ext>
                </a:extLst>
              </a:tr>
              <a:tr h="475129">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zh-CN" altLang="en-US" sz="2400" b="0" i="0" u="none" strike="noStrike" cap="none" normalizeH="0" baseline="0">
                          <a:ln>
                            <a:noFill/>
                          </a:ln>
                          <a:solidFill>
                            <a:schemeClr val="tx1"/>
                          </a:solidFill>
                          <a:effectLst/>
                          <a:latin typeface="Arial" charset="0"/>
                          <a:ea typeface="宋体" charset="0"/>
                        </a:rPr>
                        <a:t>收到伪终端控制命令</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endParaRPr kumimoji="0" lang="zh-CN" altLang="zh-CN" sz="2400" b="0" i="0" u="none" strike="noStrike" cap="none" normalizeH="0" baseline="0">
                        <a:ln>
                          <a:noFill/>
                        </a:ln>
                        <a:solidFill>
                          <a:schemeClr val="tx1"/>
                        </a:solidFill>
                        <a:effectLst/>
                        <a:latin typeface="Arial" charset="0"/>
                        <a:ea typeface="宋体" charset="0"/>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charset="2"/>
                        <a:defRPr sz="28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defRPr sz="24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defRPr sz="20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ea typeface="宋体" charset="0"/>
                        </a:defRPr>
                      </a:lvl4pPr>
                      <a:lvl5pPr marL="2057400" indent="-228600" eaLnBrk="0" hangingPunct="0">
                        <a:spcBef>
                          <a:spcPct val="20000"/>
                        </a:spcBef>
                        <a:buClr>
                          <a:schemeClr val="bg2"/>
                        </a:buClr>
                        <a:buFont typeface="Wingdings" charset="2"/>
                        <a:defRPr>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defRPr>
                          <a:solidFill>
                            <a:schemeClr val="tx1"/>
                          </a:solidFill>
                          <a:latin typeface="Arial" charset="0"/>
                          <a:ea typeface="宋体"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2"/>
                        <a:buNone/>
                        <a:tabLst/>
                      </a:pPr>
                      <a:r>
                        <a:rPr kumimoji="0" lang="en-US" altLang="zh-CN" sz="2400" b="0" i="0" u="none" strike="noStrike" cap="none" normalizeH="0" baseline="0" dirty="0">
                          <a:ln>
                            <a:noFill/>
                          </a:ln>
                          <a:solidFill>
                            <a:schemeClr val="tx1"/>
                          </a:solidFill>
                          <a:effectLst/>
                          <a:latin typeface="Arial" charset="0"/>
                          <a:ea typeface="宋体"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2577" name="Text Box 144"/>
          <p:cNvSpPr txBox="1">
            <a:spLocks noChangeArrowheads="1"/>
          </p:cNvSpPr>
          <p:nvPr/>
        </p:nvSpPr>
        <p:spPr bwMode="auto">
          <a:xfrm>
            <a:off x="1216957" y="430654"/>
            <a:ext cx="42178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en-US" altLang="zh-CN" dirty="0">
                <a:solidFill>
                  <a:schemeClr val="accent1"/>
                </a:solidFill>
                <a:latin typeface="微软雅黑" panose="020B0503020204020204" pitchFamily="34" charset="-122"/>
                <a:ea typeface="微软雅黑" panose="020B0503020204020204" pitchFamily="34" charset="-122"/>
              </a:rPr>
              <a:t>select</a:t>
            </a:r>
            <a:r>
              <a:rPr lang="zh-CN" altLang="en-US" dirty="0">
                <a:solidFill>
                  <a:schemeClr val="accent1"/>
                </a:solidFill>
                <a:latin typeface="微软雅黑" panose="020B0503020204020204" pitchFamily="34" charset="-122"/>
                <a:ea typeface="微软雅黑" panose="020B0503020204020204" pitchFamily="34" charset="-122"/>
              </a:rPr>
              <a:t>函数事件触发表</a:t>
            </a:r>
          </a:p>
        </p:txBody>
      </p:sp>
    </p:spTree>
    <p:extLst>
      <p:ext uri="{BB962C8B-B14F-4D97-AF65-F5344CB8AC3E}">
        <p14:creationId xmlns:p14="http://schemas.microsoft.com/office/powerpoint/2010/main" val="212836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a:t>
            </a:r>
            <a:r>
              <a:rPr lang="zh-CN" altLang="en-US" dirty="0"/>
              <a:t>例子</a:t>
            </a:r>
          </a:p>
        </p:txBody>
      </p:sp>
      <p:sp>
        <p:nvSpPr>
          <p:cNvPr id="4" name="内容占位符 3"/>
          <p:cNvSpPr>
            <a:spLocks noGrp="1"/>
          </p:cNvSpPr>
          <p:nvPr>
            <p:ph idx="1"/>
          </p:nvPr>
        </p:nvSpPr>
        <p:spPr/>
        <p:txBody>
          <a:bodyPr/>
          <a:lstStyle/>
          <a:p>
            <a:r>
              <a:rPr lang="en-US" altLang="zh-CN" dirty="0"/>
              <a:t>UNP P140-141</a:t>
            </a:r>
          </a:p>
          <a:p>
            <a:pPr marL="0" indent="0">
              <a:buNone/>
            </a:pPr>
            <a:r>
              <a:rPr lang="en-US" altLang="zh-CN" dirty="0"/>
              <a:t>  </a:t>
            </a:r>
            <a:r>
              <a:rPr lang="en-US" altLang="zh-CN" dirty="0" err="1"/>
              <a:t>tcpcliserv</a:t>
            </a:r>
            <a:r>
              <a:rPr lang="en-US" altLang="zh-CN" dirty="0"/>
              <a:t> / tcpservselect01.c</a:t>
            </a:r>
            <a:endParaRPr lang="zh-CN" altLang="en-US" dirty="0"/>
          </a:p>
        </p:txBody>
      </p:sp>
    </p:spTree>
    <p:extLst>
      <p:ext uri="{BB962C8B-B14F-4D97-AF65-F5344CB8AC3E}">
        <p14:creationId xmlns:p14="http://schemas.microsoft.com/office/powerpoint/2010/main" val="3301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458771"/>
            <a:ext cx="11226799" cy="4864554"/>
          </a:xfrm>
        </p:spPr>
        <p:txBody>
          <a:bodyPr>
            <a:noAutofit/>
          </a:bodyPr>
          <a:lstStyle/>
          <a:p>
            <a:pPr>
              <a:lnSpc>
                <a:spcPct val="150000"/>
              </a:lnSpc>
            </a:pPr>
            <a:r>
              <a:rPr lang="en-US" altLang="zh-CN" sz="3200" b="0" dirty="0"/>
              <a:t>select</a:t>
            </a:r>
            <a:r>
              <a:rPr lang="zh-CN" altLang="en-US" sz="3200" b="0" dirty="0"/>
              <a:t>目前几乎在所有的平台上支持，其良好跨平台支持也是它的一个优点。</a:t>
            </a:r>
            <a:r>
              <a:rPr lang="en-US" altLang="zh-CN" sz="3200" b="0" dirty="0"/>
              <a:t>select</a:t>
            </a:r>
            <a:r>
              <a:rPr lang="zh-CN" altLang="en-US" sz="3200" b="0" dirty="0"/>
              <a:t>的一个缺点在于单个进程能够监视的文件描述符的数量存在最大限制，在</a:t>
            </a:r>
            <a:r>
              <a:rPr lang="en-US" altLang="zh-CN" sz="3200" b="0" dirty="0"/>
              <a:t>Linux</a:t>
            </a:r>
            <a:r>
              <a:rPr lang="zh-CN" altLang="en-US" sz="3200" b="0" dirty="0"/>
              <a:t>上一般为</a:t>
            </a:r>
            <a:r>
              <a:rPr lang="en-US" altLang="zh-CN" sz="3200" b="0" dirty="0"/>
              <a:t>1024</a:t>
            </a:r>
            <a:r>
              <a:rPr lang="zh-CN" altLang="en-US" sz="3200" b="0" dirty="0"/>
              <a:t>或</a:t>
            </a:r>
            <a:r>
              <a:rPr lang="en-US" altLang="zh-CN" sz="3200" b="0" dirty="0"/>
              <a:t>2048</a:t>
            </a:r>
            <a:r>
              <a:rPr lang="zh-CN" altLang="en-US" sz="3200" b="0" dirty="0"/>
              <a:t>，可以通过修改宏定义甚至重新编译内核的方式提升这一限制，但 是这样也会造成效率的降低。</a:t>
            </a:r>
            <a:endParaRPr lang="en-US" altLang="zh-CN" sz="3200" b="0" dirty="0"/>
          </a:p>
          <a:p>
            <a:pPr>
              <a:lnSpc>
                <a:spcPct val="150000"/>
              </a:lnSpc>
            </a:pPr>
            <a:r>
              <a:rPr lang="zh-CN" altLang="en-US" sz="3200" b="0" dirty="0"/>
              <a:t>但最主要的缺点还是其返回就绪描述符信息的方式</a:t>
            </a:r>
          </a:p>
        </p:txBody>
      </p:sp>
      <p:sp>
        <p:nvSpPr>
          <p:cNvPr id="4" name="标题 3"/>
          <p:cNvSpPr>
            <a:spLocks noGrp="1"/>
          </p:cNvSpPr>
          <p:nvPr>
            <p:ph type="title"/>
          </p:nvPr>
        </p:nvSpPr>
        <p:spPr>
          <a:xfrm>
            <a:off x="762965" y="108042"/>
            <a:ext cx="9601200" cy="1142385"/>
          </a:xfrm>
        </p:spPr>
        <p:txBody>
          <a:bodyPr/>
          <a:lstStyle/>
          <a:p>
            <a:r>
              <a:rPr lang="en-US" altLang="zh-CN" sz="4000" dirty="0"/>
              <a:t>select</a:t>
            </a:r>
            <a:r>
              <a:rPr lang="zh-CN" altLang="en-US" sz="4000" dirty="0"/>
              <a:t>的优缺点</a:t>
            </a:r>
          </a:p>
        </p:txBody>
      </p:sp>
    </p:spTree>
    <p:extLst>
      <p:ext uri="{BB962C8B-B14F-4D97-AF65-F5344CB8AC3E}">
        <p14:creationId xmlns:p14="http://schemas.microsoft.com/office/powerpoint/2010/main" val="36115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z="3600" dirty="0"/>
              <a:t>select</a:t>
            </a:r>
            <a:r>
              <a:rPr lang="zh-CN" altLang="en-US" sz="3600" dirty="0"/>
              <a:t>函数的主要缺陷</a:t>
            </a:r>
          </a:p>
        </p:txBody>
      </p:sp>
      <p:sp>
        <p:nvSpPr>
          <p:cNvPr id="32771" name="Rectangle 3"/>
          <p:cNvSpPr>
            <a:spLocks noGrp="1" noChangeArrowheads="1"/>
          </p:cNvSpPr>
          <p:nvPr>
            <p:ph type="body" idx="1"/>
          </p:nvPr>
        </p:nvSpPr>
        <p:spPr>
          <a:xfrm>
            <a:off x="695739" y="1305338"/>
            <a:ext cx="11092070" cy="5552661"/>
          </a:xfrm>
        </p:spPr>
        <p:txBody>
          <a:bodyPr>
            <a:noAutofit/>
          </a:bodyPr>
          <a:lstStyle/>
          <a:p>
            <a:pPr lvl="1" eaLnBrk="1" hangingPunct="1">
              <a:lnSpc>
                <a:spcPct val="90000"/>
              </a:lnSpc>
            </a:pPr>
            <a:r>
              <a:rPr lang="en-US" altLang="zh-CN" sz="2800" dirty="0"/>
              <a:t>FD_SETSIZE</a:t>
            </a:r>
          </a:p>
          <a:p>
            <a:pPr lvl="2" eaLnBrk="1" hangingPunct="1">
              <a:lnSpc>
                <a:spcPct val="90000"/>
              </a:lnSpc>
            </a:pPr>
            <a:r>
              <a:rPr lang="en-US" altLang="zh-CN" sz="2400" dirty="0"/>
              <a:t>&lt;</a:t>
            </a:r>
            <a:r>
              <a:rPr lang="en-US" altLang="zh-CN" sz="2400" dirty="0" err="1"/>
              <a:t>linux</a:t>
            </a:r>
            <a:r>
              <a:rPr lang="en-US" altLang="zh-CN" sz="2400" dirty="0"/>
              <a:t>/</a:t>
            </a:r>
            <a:r>
              <a:rPr lang="en-US" altLang="zh-CN" sz="2400" dirty="0" err="1"/>
              <a:t>posix_types.h</a:t>
            </a:r>
            <a:r>
              <a:rPr lang="en-US" altLang="zh-CN" sz="2400" dirty="0"/>
              <a:t>&gt;</a:t>
            </a:r>
          </a:p>
          <a:p>
            <a:pPr lvl="2" eaLnBrk="1" hangingPunct="1">
              <a:lnSpc>
                <a:spcPct val="90000"/>
              </a:lnSpc>
              <a:buFont typeface="Wingdings" charset="2"/>
              <a:buNone/>
            </a:pPr>
            <a:r>
              <a:rPr lang="en-US" altLang="zh-CN" sz="2000" b="1" dirty="0">
                <a:latin typeface="Consolas" charset="0"/>
                <a:ea typeface="Consolas" charset="0"/>
                <a:cs typeface="Consolas" charset="0"/>
              </a:rPr>
              <a:t>#</a:t>
            </a:r>
            <a:r>
              <a:rPr lang="en-US" altLang="zh-CN" sz="2000" b="1" dirty="0" err="1">
                <a:latin typeface="Consolas" charset="0"/>
                <a:ea typeface="Consolas" charset="0"/>
                <a:cs typeface="Consolas" charset="0"/>
              </a:rPr>
              <a:t>undef</a:t>
            </a:r>
            <a:r>
              <a:rPr lang="en-US" altLang="zh-CN" sz="2000" b="1" dirty="0">
                <a:latin typeface="Consolas" charset="0"/>
                <a:ea typeface="Consolas" charset="0"/>
                <a:cs typeface="Consolas" charset="0"/>
              </a:rPr>
              <a:t> __FD_SETSIZE</a:t>
            </a:r>
          </a:p>
          <a:p>
            <a:pPr lvl="2" eaLnBrk="1" hangingPunct="1">
              <a:lnSpc>
                <a:spcPct val="90000"/>
              </a:lnSpc>
              <a:buFont typeface="Wingdings" charset="2"/>
              <a:buNone/>
            </a:pPr>
            <a:r>
              <a:rPr lang="en-US" altLang="zh-CN" sz="2000" b="1" dirty="0">
                <a:latin typeface="Consolas" charset="0"/>
                <a:ea typeface="Consolas" charset="0"/>
                <a:cs typeface="Consolas" charset="0"/>
              </a:rPr>
              <a:t>#define __FD_SETSIZE    1024</a:t>
            </a:r>
          </a:p>
          <a:p>
            <a:pPr lvl="1" eaLnBrk="1" hangingPunct="1">
              <a:lnSpc>
                <a:spcPct val="90000"/>
              </a:lnSpc>
            </a:pPr>
            <a:r>
              <a:rPr lang="en-US" altLang="zh-CN" sz="2800" dirty="0" err="1"/>
              <a:t>fd_set</a:t>
            </a:r>
            <a:r>
              <a:rPr lang="zh-CN" altLang="en-US" sz="2800" dirty="0"/>
              <a:t>需要拷贝到内核，更关键的是：</a:t>
            </a:r>
            <a:r>
              <a:rPr lang="en-US" altLang="zh-CN" sz="2800" dirty="0" err="1"/>
              <a:t>fd_set</a:t>
            </a:r>
            <a:r>
              <a:rPr lang="zh-CN" altLang="en-US" sz="2800" dirty="0"/>
              <a:t>将进程的所有描述符都罗列出来，内核与应用程序需要逐个检查相应的</a:t>
            </a:r>
            <a:r>
              <a:rPr lang="en-US" altLang="zh-CN" sz="2800" dirty="0"/>
              <a:t>bit</a:t>
            </a:r>
            <a:r>
              <a:rPr lang="zh-CN" altLang="en-US" sz="2800" dirty="0"/>
              <a:t>位。这个复杂度为</a:t>
            </a:r>
            <a:r>
              <a:rPr lang="en-US" altLang="zh-CN" sz="2800" dirty="0"/>
              <a:t>O(N)</a:t>
            </a:r>
            <a:r>
              <a:rPr lang="zh-CN" altLang="en-US" sz="2800" dirty="0"/>
              <a:t>。在一次</a:t>
            </a:r>
            <a:r>
              <a:rPr lang="en-US" altLang="zh-CN" sz="2800" dirty="0"/>
              <a:t>select</a:t>
            </a:r>
            <a:r>
              <a:rPr lang="zh-CN" altLang="en-US" sz="2800" dirty="0"/>
              <a:t>设定</a:t>
            </a:r>
            <a:r>
              <a:rPr lang="en-US" altLang="zh-CN" sz="2800" dirty="0"/>
              <a:t>/</a:t>
            </a:r>
            <a:r>
              <a:rPr lang="zh-CN" altLang="en-US" sz="2800" dirty="0"/>
              <a:t>响应过程，</a:t>
            </a:r>
            <a:r>
              <a:rPr lang="en-US" altLang="zh-CN" sz="2800" dirty="0" err="1"/>
              <a:t>fd_set</a:t>
            </a:r>
            <a:r>
              <a:rPr lang="zh-CN" altLang="en-US" sz="2800" dirty="0"/>
              <a:t>至少要经过三次这种枚举才能完成遍历。</a:t>
            </a:r>
          </a:p>
          <a:p>
            <a:pPr lvl="1" eaLnBrk="1" hangingPunct="1">
              <a:lnSpc>
                <a:spcPct val="90000"/>
              </a:lnSpc>
            </a:pPr>
            <a:r>
              <a:rPr lang="en-US" altLang="zh-CN" sz="2800" dirty="0"/>
              <a:t>select</a:t>
            </a:r>
            <a:r>
              <a:rPr lang="zh-CN" altLang="en-US" sz="2800" dirty="0"/>
              <a:t>关注的事件类型较少，其它类型的事件呢？如文件删除、进程启动</a:t>
            </a:r>
            <a:r>
              <a:rPr lang="en-US" altLang="zh-CN" sz="2800" dirty="0"/>
              <a:t>…</a:t>
            </a:r>
          </a:p>
          <a:p>
            <a:pPr lvl="1" eaLnBrk="1" hangingPunct="1">
              <a:lnSpc>
                <a:spcPct val="90000"/>
              </a:lnSpc>
            </a:pPr>
            <a:r>
              <a:rPr lang="en-US" altLang="zh-CN" sz="2800" dirty="0"/>
              <a:t>Select</a:t>
            </a:r>
            <a:r>
              <a:rPr lang="zh-CN" altLang="en-US" sz="2800" dirty="0"/>
              <a:t>每次从阻塞态退出后，都需要重新设置一次读</a:t>
            </a:r>
            <a:r>
              <a:rPr lang="en-US" altLang="zh-CN" sz="2800" dirty="0"/>
              <a:t>/</a:t>
            </a:r>
            <a:r>
              <a:rPr lang="zh-CN" altLang="en-US" sz="2800" dirty="0"/>
              <a:t>写集合</a:t>
            </a:r>
            <a:endParaRPr lang="en-US" altLang="zh-CN" sz="2400" b="1" dirty="0">
              <a:latin typeface="宋体" charset="0"/>
            </a:endParaRPr>
          </a:p>
        </p:txBody>
      </p:sp>
    </p:spTree>
    <p:extLst>
      <p:ext uri="{BB962C8B-B14F-4D97-AF65-F5344CB8AC3E}">
        <p14:creationId xmlns:p14="http://schemas.microsoft.com/office/powerpoint/2010/main" val="9734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poll()</a:t>
            </a:r>
            <a:r>
              <a:rPr lang="zh-CN" altLang="en-US" dirty="0"/>
              <a:t>函数</a:t>
            </a:r>
          </a:p>
        </p:txBody>
      </p:sp>
      <p:sp>
        <p:nvSpPr>
          <p:cNvPr id="3" name="内容占位符 2"/>
          <p:cNvSpPr>
            <a:spLocks noGrp="1"/>
          </p:cNvSpPr>
          <p:nvPr>
            <p:ph idx="1"/>
          </p:nvPr>
        </p:nvSpPr>
        <p:spPr>
          <a:xfrm>
            <a:off x="1295400" y="1393371"/>
            <a:ext cx="9601200" cy="4864554"/>
          </a:xfrm>
        </p:spPr>
        <p:txBody>
          <a:bodyPr>
            <a:normAutofit fontScale="77500" lnSpcReduction="20000"/>
          </a:bodyPr>
          <a:lstStyle/>
          <a:p>
            <a:r>
              <a:rPr lang="en-US" altLang="zh-CN" dirty="0" err="1"/>
              <a:t>int</a:t>
            </a:r>
            <a:r>
              <a:rPr lang="en-US" altLang="zh-CN" dirty="0"/>
              <a:t> poll (</a:t>
            </a:r>
            <a:r>
              <a:rPr lang="en-US" altLang="zh-CN" dirty="0" err="1"/>
              <a:t>struct</a:t>
            </a:r>
            <a:r>
              <a:rPr lang="en-US" altLang="zh-CN" dirty="0"/>
              <a:t> </a:t>
            </a:r>
            <a:r>
              <a:rPr lang="en-US" altLang="zh-CN" dirty="0" err="1"/>
              <a:t>pollfd</a:t>
            </a:r>
            <a:r>
              <a:rPr lang="en-US" altLang="zh-CN" dirty="0"/>
              <a:t> *</a:t>
            </a:r>
            <a:r>
              <a:rPr lang="en-US" altLang="zh-CN" dirty="0" err="1"/>
              <a:t>fds</a:t>
            </a:r>
            <a:r>
              <a:rPr lang="en-US" altLang="zh-CN" dirty="0"/>
              <a:t>, unsigned long </a:t>
            </a:r>
            <a:r>
              <a:rPr lang="en-US" altLang="zh-CN" dirty="0" err="1"/>
              <a:t>nfds</a:t>
            </a:r>
            <a:r>
              <a:rPr lang="en-US" altLang="zh-CN" dirty="0"/>
              <a:t>, </a:t>
            </a:r>
            <a:r>
              <a:rPr lang="en-US" altLang="zh-CN" dirty="0" err="1"/>
              <a:t>int</a:t>
            </a:r>
            <a:r>
              <a:rPr lang="en-US" altLang="zh-CN" dirty="0"/>
              <a:t> timeout);</a:t>
            </a:r>
          </a:p>
          <a:p>
            <a:r>
              <a:rPr lang="zh-CN" altLang="en-US" b="0" dirty="0"/>
              <a:t>不同于</a:t>
            </a:r>
            <a:r>
              <a:rPr lang="en-US" altLang="zh-CN" b="0" dirty="0"/>
              <a:t>select</a:t>
            </a:r>
            <a:r>
              <a:rPr lang="zh-CN" altLang="en-US" b="0" dirty="0"/>
              <a:t>使用三个位图来表示三个</a:t>
            </a:r>
            <a:r>
              <a:rPr lang="en-US" altLang="zh-CN" b="0" dirty="0" err="1"/>
              <a:t>fdset</a:t>
            </a:r>
            <a:r>
              <a:rPr lang="zh-CN" altLang="en-US" b="0" dirty="0"/>
              <a:t>的方式，</a:t>
            </a:r>
            <a:r>
              <a:rPr lang="en-US" altLang="zh-CN" b="0" dirty="0"/>
              <a:t>poll</a:t>
            </a:r>
            <a:r>
              <a:rPr lang="zh-CN" altLang="en-US" b="0" dirty="0"/>
              <a:t>使用一个 </a:t>
            </a:r>
            <a:r>
              <a:rPr lang="en-US" altLang="zh-CN" b="0" dirty="0" err="1"/>
              <a:t>pollfd</a:t>
            </a:r>
            <a:r>
              <a:rPr lang="zh-CN" altLang="en-US" b="0" dirty="0"/>
              <a:t>的指针实现。</a:t>
            </a:r>
          </a:p>
          <a:p>
            <a:pPr>
              <a:buNone/>
            </a:pPr>
            <a:r>
              <a:rPr lang="en-US" altLang="zh-CN" dirty="0" err="1"/>
              <a:t>struct</a:t>
            </a:r>
            <a:r>
              <a:rPr lang="en-US" altLang="zh-CN" dirty="0"/>
              <a:t> </a:t>
            </a:r>
            <a:r>
              <a:rPr lang="en-US" altLang="zh-CN" dirty="0" err="1"/>
              <a:t>pollfd</a:t>
            </a:r>
            <a:r>
              <a:rPr lang="en-US" altLang="zh-CN" dirty="0"/>
              <a:t> { </a:t>
            </a:r>
          </a:p>
          <a:p>
            <a:pPr>
              <a:buNone/>
            </a:pPr>
            <a:r>
              <a:rPr lang="en-US" altLang="zh-CN" dirty="0"/>
              <a:t>    </a:t>
            </a:r>
            <a:r>
              <a:rPr lang="en-US" altLang="zh-CN" dirty="0" err="1"/>
              <a:t>int</a:t>
            </a:r>
            <a:r>
              <a:rPr lang="en-US" altLang="zh-CN" dirty="0"/>
              <a:t> </a:t>
            </a:r>
            <a:r>
              <a:rPr lang="en-US" altLang="zh-CN" dirty="0" err="1"/>
              <a:t>fd</a:t>
            </a:r>
            <a:r>
              <a:rPr lang="en-US" altLang="zh-CN" dirty="0"/>
              <a:t>; /* file descriptor to check */ </a:t>
            </a:r>
          </a:p>
          <a:p>
            <a:pPr>
              <a:buNone/>
            </a:pPr>
            <a:r>
              <a:rPr lang="en-US" altLang="zh-CN" dirty="0"/>
              <a:t>    short events; /* events of interest on </a:t>
            </a:r>
            <a:r>
              <a:rPr lang="en-US" altLang="zh-CN" dirty="0" err="1"/>
              <a:t>fd</a:t>
            </a:r>
            <a:r>
              <a:rPr lang="en-US" altLang="zh-CN" dirty="0"/>
              <a:t> */</a:t>
            </a:r>
          </a:p>
          <a:p>
            <a:pPr>
              <a:buNone/>
            </a:pPr>
            <a:r>
              <a:rPr lang="en-US" altLang="zh-CN" dirty="0"/>
              <a:t>    short </a:t>
            </a:r>
            <a:r>
              <a:rPr lang="en-US" altLang="zh-CN" dirty="0" err="1"/>
              <a:t>revents</a:t>
            </a:r>
            <a:r>
              <a:rPr lang="en-US" altLang="zh-CN" dirty="0"/>
              <a:t>; /* events that occurred on </a:t>
            </a:r>
            <a:r>
              <a:rPr lang="en-US" altLang="zh-CN" dirty="0" err="1"/>
              <a:t>fd</a:t>
            </a:r>
            <a:r>
              <a:rPr lang="en-US" altLang="zh-CN" dirty="0"/>
              <a:t> */ </a:t>
            </a:r>
          </a:p>
          <a:p>
            <a:pPr>
              <a:buNone/>
            </a:pPr>
            <a:r>
              <a:rPr lang="en-US" altLang="zh-CN" dirty="0"/>
              <a:t>};</a:t>
            </a:r>
            <a:endParaRPr lang="zh-CN" altLang="en-US" dirty="0"/>
          </a:p>
        </p:txBody>
      </p:sp>
      <p:sp>
        <p:nvSpPr>
          <p:cNvPr id="4" name="矩形 3"/>
          <p:cNvSpPr/>
          <p:nvPr/>
        </p:nvSpPr>
        <p:spPr>
          <a:xfrm>
            <a:off x="8927106" y="6322814"/>
            <a:ext cx="2565767" cy="369332"/>
          </a:xfrm>
          <a:prstGeom prst="rect">
            <a:avLst/>
          </a:prstGeom>
        </p:spPr>
        <p:txBody>
          <a:bodyPr wrap="none">
            <a:spAutoFit/>
          </a:bodyPr>
          <a:lstStyle/>
          <a:p>
            <a:r>
              <a:rPr lang="en-US" altLang="zh-CN" dirty="0">
                <a:solidFill>
                  <a:srgbClr val="0070C0"/>
                </a:solidFill>
              </a:rPr>
              <a:t>Ref : UNP 6.10</a:t>
            </a:r>
            <a:r>
              <a:rPr lang="zh-CN" altLang="en-US" dirty="0">
                <a:solidFill>
                  <a:srgbClr val="0070C0"/>
                </a:solidFill>
              </a:rPr>
              <a:t>节 </a:t>
            </a:r>
            <a:r>
              <a:rPr lang="en-US" altLang="zh-CN" dirty="0">
                <a:solidFill>
                  <a:srgbClr val="0070C0"/>
                </a:solidFill>
              </a:rPr>
              <a:t>P144</a:t>
            </a:r>
            <a:endParaRPr lang="zh-CN" altLang="en-US"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815008" y="453887"/>
            <a:ext cx="10952923" cy="5943600"/>
          </a:xfrm>
        </p:spPr>
        <p:txBody>
          <a:bodyPr>
            <a:noAutofit/>
          </a:bodyPr>
          <a:lstStyle/>
          <a:p>
            <a:pPr eaLnBrk="1" hangingPunct="1"/>
            <a:r>
              <a:rPr lang="en-US" altLang="zh-CN" sz="3200" dirty="0"/>
              <a:t>poll</a:t>
            </a:r>
            <a:r>
              <a:rPr lang="zh-CN" altLang="en-US" sz="3200" dirty="0"/>
              <a:t>呢？</a:t>
            </a:r>
          </a:p>
          <a:p>
            <a:pPr lvl="1" eaLnBrk="1" hangingPunct="1"/>
            <a:r>
              <a:rPr lang="zh-CN" altLang="en-US" sz="2800" dirty="0"/>
              <a:t>情况好点，它没有</a:t>
            </a:r>
            <a:r>
              <a:rPr lang="en-US" altLang="zh-CN" sz="2800" dirty="0"/>
              <a:t>FD_SETSIZE</a:t>
            </a:r>
            <a:r>
              <a:rPr lang="zh-CN" altLang="en-US" sz="2800" dirty="0"/>
              <a:t>的限制，但是效率仍然很低</a:t>
            </a:r>
          </a:p>
          <a:p>
            <a:pPr eaLnBrk="1" hangingPunct="1"/>
            <a:r>
              <a:rPr lang="zh-CN" altLang="en-US" sz="3200" dirty="0"/>
              <a:t>综上，</a:t>
            </a:r>
            <a:r>
              <a:rPr lang="en-US" altLang="zh-CN" sz="3200" dirty="0"/>
              <a:t>select</a:t>
            </a:r>
            <a:r>
              <a:rPr lang="zh-CN" altLang="en-US" sz="3200" dirty="0"/>
              <a:t>、</a:t>
            </a:r>
            <a:r>
              <a:rPr lang="en-US" altLang="zh-CN" sz="3200" dirty="0"/>
              <a:t>poll</a:t>
            </a:r>
            <a:r>
              <a:rPr lang="zh-CN" altLang="en-US" sz="3200" dirty="0"/>
              <a:t>对于重负荷的服务器而言，效率比较低</a:t>
            </a:r>
          </a:p>
          <a:p>
            <a:pPr eaLnBrk="1" hangingPunct="1"/>
            <a:r>
              <a:rPr lang="zh-CN" altLang="en-US" sz="3200" dirty="0"/>
              <a:t>虽然</a:t>
            </a:r>
            <a:r>
              <a:rPr lang="en-US" altLang="zh-CN" sz="3200" dirty="0"/>
              <a:t>select/poll</a:t>
            </a:r>
            <a:r>
              <a:rPr lang="zh-CN" altLang="en-US" sz="3200" dirty="0"/>
              <a:t>存在上述弊端，但是</a:t>
            </a:r>
            <a:r>
              <a:rPr lang="en-US" altLang="zh-CN" sz="3200" dirty="0"/>
              <a:t>select/poll</a:t>
            </a:r>
            <a:r>
              <a:rPr lang="zh-CN" altLang="en-US" sz="3200" dirty="0"/>
              <a:t>提供了一种全新的编程模型</a:t>
            </a:r>
          </a:p>
          <a:p>
            <a:pPr lvl="1" eaLnBrk="1" hangingPunct="1"/>
            <a:r>
              <a:rPr lang="zh-CN" altLang="en-US" sz="2800" dirty="0"/>
              <a:t>对网络报文的收发，采用了事件触发的方式</a:t>
            </a:r>
          </a:p>
          <a:p>
            <a:pPr lvl="1" eaLnBrk="1" hangingPunct="1"/>
            <a:r>
              <a:rPr lang="zh-CN" altLang="en-US" sz="2800" dirty="0"/>
              <a:t>推而及广，</a:t>
            </a:r>
            <a:r>
              <a:rPr lang="en-US" altLang="zh-CN" sz="2800" dirty="0"/>
              <a:t>select</a:t>
            </a:r>
            <a:r>
              <a:rPr lang="zh-CN" altLang="en-US" sz="2800" dirty="0"/>
              <a:t>提供了一种</a:t>
            </a:r>
            <a:r>
              <a:rPr lang="en-US" altLang="zh-CN" sz="2800" dirty="0"/>
              <a:t>IO</a:t>
            </a:r>
            <a:r>
              <a:rPr lang="zh-CN" altLang="en-US" sz="2800" dirty="0"/>
              <a:t>事件触发的编程方式</a:t>
            </a:r>
          </a:p>
          <a:p>
            <a:pPr lvl="1" eaLnBrk="1" hangingPunct="1"/>
            <a:r>
              <a:rPr lang="en-US" altLang="zh-CN" sz="2800" dirty="0"/>
              <a:t>select</a:t>
            </a:r>
            <a:r>
              <a:rPr lang="zh-CN" altLang="en-US" sz="2800" dirty="0"/>
              <a:t>的这种模型非常高效，可以在一个线程里支撑起重负荷的应用</a:t>
            </a:r>
          </a:p>
          <a:p>
            <a:pPr lvl="1" eaLnBrk="1" hangingPunct="1"/>
            <a:r>
              <a:rPr lang="en-US" altLang="zh-CN" sz="2800" dirty="0"/>
              <a:t>select</a:t>
            </a:r>
            <a:r>
              <a:rPr lang="zh-CN" altLang="en-US" sz="2800" dirty="0"/>
              <a:t>的这种复用方式，使得它成为进一步改进的对象</a:t>
            </a:r>
          </a:p>
        </p:txBody>
      </p:sp>
    </p:spTree>
    <p:extLst>
      <p:ext uri="{BB962C8B-B14F-4D97-AF65-F5344CB8AC3E}">
        <p14:creationId xmlns:p14="http://schemas.microsoft.com/office/powerpoint/2010/main" val="7404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SELECT&amp;POLL</a:t>
            </a:r>
            <a:r>
              <a:rPr lang="zh-CN" altLang="en-US" dirty="0"/>
              <a:t>的缺点</a:t>
            </a:r>
          </a:p>
        </p:txBody>
      </p:sp>
      <p:sp>
        <p:nvSpPr>
          <p:cNvPr id="3" name="内容占位符 2"/>
          <p:cNvSpPr>
            <a:spLocks noGrp="1"/>
          </p:cNvSpPr>
          <p:nvPr>
            <p:ph idx="1"/>
          </p:nvPr>
        </p:nvSpPr>
        <p:spPr>
          <a:xfrm>
            <a:off x="874643" y="1393371"/>
            <a:ext cx="10021957" cy="4864554"/>
          </a:xfrm>
        </p:spPr>
        <p:txBody>
          <a:bodyPr>
            <a:normAutofit/>
          </a:bodyPr>
          <a:lstStyle/>
          <a:p>
            <a:r>
              <a:rPr lang="zh-CN" altLang="en-US" dirty="0"/>
              <a:t>支持的文件描述符数量太小了，默认是</a:t>
            </a:r>
            <a:r>
              <a:rPr lang="en-US" altLang="zh-CN" dirty="0"/>
              <a:t>1024</a:t>
            </a:r>
            <a:r>
              <a:rPr lang="zh-CN" altLang="en-US" dirty="0"/>
              <a:t>或</a:t>
            </a:r>
            <a:r>
              <a:rPr lang="en-US" altLang="zh-CN" dirty="0"/>
              <a:t>2048</a:t>
            </a:r>
          </a:p>
          <a:p>
            <a:r>
              <a:rPr lang="zh-CN" altLang="en-US" dirty="0"/>
              <a:t>每次调用</a:t>
            </a:r>
            <a:r>
              <a:rPr lang="en-US" altLang="zh-CN" dirty="0" err="1"/>
              <a:t>select&amp;poll</a:t>
            </a:r>
            <a:r>
              <a:rPr lang="zh-CN" altLang="en-US" dirty="0"/>
              <a:t>都需要在内核遍历传递进来的所有</a:t>
            </a:r>
            <a:r>
              <a:rPr lang="en-US" altLang="zh-CN" dirty="0" err="1"/>
              <a:t>fd</a:t>
            </a:r>
            <a:r>
              <a:rPr lang="zh-CN" altLang="en-US" dirty="0"/>
              <a:t>，这个开销在</a:t>
            </a:r>
            <a:r>
              <a:rPr lang="en-US" altLang="zh-CN" dirty="0" err="1"/>
              <a:t>fd</a:t>
            </a:r>
            <a:r>
              <a:rPr lang="zh-CN" altLang="en-US" dirty="0"/>
              <a:t>很多时也很大</a:t>
            </a:r>
            <a:endParaRPr lang="en-US" altLang="zh-CN" dirty="0"/>
          </a:p>
          <a:p>
            <a:r>
              <a:rPr lang="zh-CN" altLang="en-US" dirty="0"/>
              <a:t>每次调用</a:t>
            </a:r>
            <a:r>
              <a:rPr lang="en-US" altLang="zh-CN" dirty="0" err="1"/>
              <a:t>select&amp;poll</a:t>
            </a:r>
            <a:r>
              <a:rPr lang="zh-CN" altLang="en-US" dirty="0"/>
              <a:t>，都需要把</a:t>
            </a:r>
            <a:r>
              <a:rPr lang="en-US" altLang="zh-CN" dirty="0" err="1"/>
              <a:t>fd</a:t>
            </a:r>
            <a:r>
              <a:rPr lang="zh-CN" altLang="en-US" dirty="0"/>
              <a:t>集合从用户态拷贝到内核态，这个开销在</a:t>
            </a:r>
            <a:r>
              <a:rPr lang="en-US" altLang="zh-CN" dirty="0" err="1"/>
              <a:t>fd</a:t>
            </a:r>
            <a:r>
              <a:rPr lang="zh-CN" altLang="en-US" dirty="0"/>
              <a:t>很多时会很大</a:t>
            </a:r>
            <a:endParaRPr lang="en-US" altLang="zh-CN" dirty="0"/>
          </a:p>
          <a:p>
            <a:endParaRPr lang="zh-CN" altLang="en-US" b="0" dirty="0"/>
          </a:p>
          <a:p>
            <a:endParaRPr lang="zh-CN" altLang="en-US" b="0"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a:t>高级</a:t>
            </a:r>
            <a:r>
              <a:rPr lang="en-US" altLang="zh-CN" dirty="0"/>
              <a:t>polling</a:t>
            </a:r>
            <a:r>
              <a:rPr lang="zh-CN" altLang="en-US" dirty="0"/>
              <a:t>技术</a:t>
            </a:r>
          </a:p>
        </p:txBody>
      </p:sp>
      <p:sp>
        <p:nvSpPr>
          <p:cNvPr id="34819" name="Rectangle 3"/>
          <p:cNvSpPr>
            <a:spLocks noGrp="1" noChangeArrowheads="1"/>
          </p:cNvSpPr>
          <p:nvPr>
            <p:ph type="body" idx="1"/>
          </p:nvPr>
        </p:nvSpPr>
        <p:spPr>
          <a:xfrm>
            <a:off x="337930" y="1146254"/>
            <a:ext cx="11549270" cy="5532841"/>
          </a:xfrm>
        </p:spPr>
        <p:txBody>
          <a:bodyPr>
            <a:noAutofit/>
          </a:bodyPr>
          <a:lstStyle/>
          <a:p>
            <a:pPr eaLnBrk="1" hangingPunct="1"/>
            <a:r>
              <a:rPr lang="zh-CN" altLang="en-US" sz="3200" dirty="0"/>
              <a:t>高级</a:t>
            </a:r>
            <a:r>
              <a:rPr lang="en-US" altLang="zh-CN" sz="3200" dirty="0"/>
              <a:t>polling</a:t>
            </a:r>
            <a:r>
              <a:rPr lang="zh-CN" altLang="en-US" sz="3200" dirty="0"/>
              <a:t>技术没有标准，各个操纵系统的实现不一样</a:t>
            </a:r>
          </a:p>
          <a:p>
            <a:pPr lvl="1" eaLnBrk="1" hangingPunct="1"/>
            <a:r>
              <a:rPr lang="en-US" altLang="zh-CN" sz="2400" dirty="0"/>
              <a:t>Solaris</a:t>
            </a:r>
            <a:r>
              <a:rPr lang="zh-CN" altLang="en-US" sz="2400" dirty="0"/>
              <a:t>的</a:t>
            </a:r>
            <a:r>
              <a:rPr lang="en-US" altLang="zh-CN" sz="2400" dirty="0"/>
              <a:t>/</a:t>
            </a:r>
            <a:r>
              <a:rPr lang="en-US" altLang="zh-CN" sz="2400" dirty="0" err="1"/>
              <a:t>dev</a:t>
            </a:r>
            <a:r>
              <a:rPr lang="en-US" altLang="zh-CN" sz="2400" dirty="0"/>
              <a:t>/poll   /   FreeBSD</a:t>
            </a:r>
            <a:r>
              <a:rPr lang="zh-CN" altLang="en-US" sz="2400" dirty="0"/>
              <a:t>的</a:t>
            </a:r>
            <a:r>
              <a:rPr lang="en-US" altLang="zh-CN" sz="2400" dirty="0" err="1"/>
              <a:t>kqueue</a:t>
            </a:r>
            <a:r>
              <a:rPr lang="en-US" altLang="zh-CN" sz="2400" dirty="0"/>
              <a:t>   /   Linux</a:t>
            </a:r>
            <a:r>
              <a:rPr lang="zh-CN" altLang="en-US" sz="2400" dirty="0"/>
              <a:t>的</a:t>
            </a:r>
            <a:r>
              <a:rPr lang="en-US" altLang="zh-CN" sz="2400" dirty="0" err="1"/>
              <a:t>epoll</a:t>
            </a:r>
            <a:r>
              <a:rPr lang="zh-CN" altLang="en-US" sz="2400" dirty="0"/>
              <a:t>技术</a:t>
            </a:r>
          </a:p>
          <a:p>
            <a:pPr eaLnBrk="1" hangingPunct="1"/>
            <a:r>
              <a:rPr lang="zh-CN" altLang="en-US" sz="3200" dirty="0"/>
              <a:t>本章以</a:t>
            </a:r>
            <a:r>
              <a:rPr lang="en-US" altLang="zh-CN" sz="3200" dirty="0" err="1"/>
              <a:t>epoll</a:t>
            </a:r>
            <a:r>
              <a:rPr lang="zh-CN" altLang="en-US" sz="3200" dirty="0"/>
              <a:t>为例介绍高级</a:t>
            </a:r>
            <a:r>
              <a:rPr lang="en-US" altLang="zh-CN" sz="3200" dirty="0"/>
              <a:t>polling</a:t>
            </a:r>
            <a:r>
              <a:rPr lang="zh-CN" altLang="en-US" sz="3200" dirty="0"/>
              <a:t>技术</a:t>
            </a:r>
          </a:p>
          <a:p>
            <a:pPr eaLnBrk="1" hangingPunct="1"/>
            <a:r>
              <a:rPr lang="en-US" altLang="zh-CN" sz="3200" dirty="0" err="1"/>
              <a:t>epoll</a:t>
            </a:r>
            <a:r>
              <a:rPr lang="zh-CN" altLang="en-US" sz="3200" dirty="0"/>
              <a:t>的特点</a:t>
            </a:r>
          </a:p>
          <a:p>
            <a:pPr lvl="1" eaLnBrk="1" hangingPunct="1"/>
            <a:r>
              <a:rPr lang="en-US" altLang="zh-CN" sz="2800" dirty="0" err="1"/>
              <a:t>epoll</a:t>
            </a:r>
            <a:r>
              <a:rPr lang="zh-CN" altLang="en-US" sz="2800" dirty="0"/>
              <a:t>是对</a:t>
            </a:r>
            <a:r>
              <a:rPr lang="en-US" altLang="zh-CN" sz="2800" dirty="0"/>
              <a:t>poll</a:t>
            </a:r>
            <a:r>
              <a:rPr lang="zh-CN" altLang="en-US" sz="2800" dirty="0"/>
              <a:t>的改进</a:t>
            </a:r>
          </a:p>
          <a:p>
            <a:pPr lvl="1" eaLnBrk="1" hangingPunct="1"/>
            <a:r>
              <a:rPr lang="zh-CN" altLang="en-US" sz="2800" dirty="0"/>
              <a:t>增量的事件添加与删除</a:t>
            </a:r>
          </a:p>
          <a:p>
            <a:pPr lvl="1" eaLnBrk="1" hangingPunct="1"/>
            <a:r>
              <a:rPr lang="zh-CN" altLang="en-US" sz="2800" dirty="0"/>
              <a:t>支持边沿触发（</a:t>
            </a:r>
            <a:r>
              <a:rPr lang="en-US" altLang="zh-CN" sz="2800" dirty="0"/>
              <a:t>edge trigger</a:t>
            </a:r>
            <a:r>
              <a:rPr lang="zh-CN" altLang="en-US" sz="2800" dirty="0"/>
              <a:t>、</a:t>
            </a:r>
            <a:r>
              <a:rPr lang="en-US" altLang="zh-CN" sz="2800" dirty="0"/>
              <a:t>ET</a:t>
            </a:r>
            <a:r>
              <a:rPr lang="zh-CN" altLang="en-US" sz="2800" dirty="0"/>
              <a:t>）和水平触发（</a:t>
            </a:r>
            <a:r>
              <a:rPr lang="en-US" altLang="zh-CN" sz="2800" dirty="0"/>
              <a:t>level trigger</a:t>
            </a:r>
            <a:r>
              <a:rPr lang="zh-CN" altLang="en-US" sz="2800" dirty="0"/>
              <a:t>、</a:t>
            </a:r>
            <a:r>
              <a:rPr lang="en-US" altLang="zh-CN" sz="2800" dirty="0"/>
              <a:t>LT</a:t>
            </a:r>
            <a:r>
              <a:rPr lang="zh-CN" altLang="en-US" sz="2800" dirty="0"/>
              <a:t>）</a:t>
            </a:r>
          </a:p>
          <a:p>
            <a:pPr lvl="1" eaLnBrk="1" hangingPunct="1"/>
            <a:r>
              <a:rPr lang="zh-CN" altLang="en-US" sz="2800" dirty="0"/>
              <a:t>同步的事件处理</a:t>
            </a:r>
          </a:p>
          <a:p>
            <a:pPr lvl="1" eaLnBrk="1" hangingPunct="1"/>
            <a:r>
              <a:rPr lang="zh-CN" altLang="en-US" sz="2800" dirty="0"/>
              <a:t>基于文件描述操作，</a:t>
            </a:r>
            <a:r>
              <a:rPr lang="en-US" altLang="zh-CN" sz="2800" dirty="0" err="1"/>
              <a:t>epoll</a:t>
            </a:r>
            <a:r>
              <a:rPr lang="zh-CN" altLang="en-US" sz="2800" dirty="0"/>
              <a:t>是一个特殊的文件</a:t>
            </a:r>
          </a:p>
        </p:txBody>
      </p:sp>
    </p:spTree>
    <p:extLst>
      <p:ext uri="{BB962C8B-B14F-4D97-AF65-F5344CB8AC3E}">
        <p14:creationId xmlns:p14="http://schemas.microsoft.com/office/powerpoint/2010/main" val="6650914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a:t>EPOLL</a:t>
            </a:r>
          </a:p>
        </p:txBody>
      </p:sp>
      <p:sp>
        <p:nvSpPr>
          <p:cNvPr id="7171" name="Rectangle 3"/>
          <p:cNvSpPr>
            <a:spLocks noGrp="1" noChangeArrowheads="1"/>
          </p:cNvSpPr>
          <p:nvPr>
            <p:ph idx="1"/>
          </p:nvPr>
        </p:nvSpPr>
        <p:spPr/>
        <p:txBody>
          <a:bodyPr>
            <a:normAutofit/>
          </a:bodyPr>
          <a:lstStyle/>
          <a:p>
            <a:r>
              <a:rPr lang="en-US" altLang="zh-CN" dirty="0" err="1"/>
              <a:t>Epoll</a:t>
            </a:r>
            <a:r>
              <a:rPr lang="zh-CN" altLang="en-US" dirty="0"/>
              <a:t>是</a:t>
            </a:r>
            <a:r>
              <a:rPr lang="en-US" altLang="zh-CN" dirty="0"/>
              <a:t>Linux</a:t>
            </a:r>
            <a:r>
              <a:rPr lang="zh-CN" altLang="en-US" dirty="0"/>
              <a:t>内核为处理大批量句柄而作了改进的</a:t>
            </a:r>
            <a:r>
              <a:rPr lang="en-US" altLang="zh-CN" dirty="0"/>
              <a:t>poll</a:t>
            </a:r>
            <a:r>
              <a:rPr lang="zh-CN" altLang="en-US" dirty="0"/>
              <a:t>，是</a:t>
            </a:r>
            <a:r>
              <a:rPr lang="en-US" altLang="zh-CN" dirty="0"/>
              <a:t>Linux</a:t>
            </a:r>
            <a:r>
              <a:rPr lang="zh-CN" altLang="en-US" dirty="0"/>
              <a:t>下多路复用</a:t>
            </a:r>
            <a:r>
              <a:rPr lang="en-US" altLang="zh-CN" dirty="0"/>
              <a:t>IO</a:t>
            </a:r>
            <a:r>
              <a:rPr lang="zh-CN" altLang="en-US" dirty="0"/>
              <a:t>接口</a:t>
            </a:r>
            <a:r>
              <a:rPr lang="en-US" altLang="zh-CN" dirty="0"/>
              <a:t>select/poll</a:t>
            </a:r>
            <a:r>
              <a:rPr lang="zh-CN" altLang="en-US" dirty="0"/>
              <a:t>的增强版本，它能显著减少程序在大量并发连接中只有少量活跃的情况下的系统</a:t>
            </a:r>
            <a:r>
              <a:rPr lang="en-US" altLang="zh-CN" dirty="0"/>
              <a:t>CPUs</a:t>
            </a:r>
            <a:r>
              <a:rPr lang="zh-CN" altLang="en-US" dirty="0"/>
              <a:t>利用率。</a:t>
            </a:r>
            <a:endParaRPr lang="en-US" altLang="zh-CN" dirty="0"/>
          </a:p>
          <a:p>
            <a:endParaRPr lang="zh-CN" altLang="en-US" dirty="0"/>
          </a:p>
          <a:p>
            <a:endParaRPr lang="zh-CN" alt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0"/>
          <p:cNvGraphicFramePr>
            <a:graphicFrameLocks noGrp="1" noChangeAspect="1"/>
          </p:cNvGraphicFramePr>
          <p:nvPr>
            <p:ph idx="1"/>
            <p:extLst>
              <p:ext uri="{D42A27DB-BD31-4B8C-83A1-F6EECF244321}">
                <p14:modId xmlns:p14="http://schemas.microsoft.com/office/powerpoint/2010/main" val="387751024"/>
              </p:ext>
            </p:extLst>
          </p:nvPr>
        </p:nvGraphicFramePr>
        <p:xfrm>
          <a:off x="1673087" y="1261114"/>
          <a:ext cx="7797939" cy="4453886"/>
        </p:xfrm>
        <a:graphic>
          <a:graphicData uri="http://schemas.openxmlformats.org/presentationml/2006/ole">
            <mc:AlternateContent xmlns:mc="http://schemas.openxmlformats.org/markup-compatibility/2006">
              <mc:Choice xmlns:v="urn:schemas-microsoft-com:vml" Requires="v">
                <p:oleObj name="Visio" r:id="rId2" imgW="5063996" imgH="2892087" progId="Visio.Drawing.11">
                  <p:embed/>
                </p:oleObj>
              </mc:Choice>
              <mc:Fallback>
                <p:oleObj name="Visio" r:id="rId2" imgW="5063996" imgH="2892087"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7" y="1261114"/>
                        <a:ext cx="7797939" cy="4453886"/>
                      </a:xfrm>
                      <a:prstGeom prst="rect">
                        <a:avLst/>
                      </a:prstGeom>
                      <a:noFill/>
                      <a:ln>
                        <a:noFill/>
                      </a:ln>
                    </p:spPr>
                  </p:pic>
                </p:oleObj>
              </mc:Fallback>
            </mc:AlternateContent>
          </a:graphicData>
        </a:graphic>
      </p:graphicFrame>
      <p:sp>
        <p:nvSpPr>
          <p:cNvPr id="7171" name="Text Box 11"/>
          <p:cNvSpPr txBox="1">
            <a:spLocks noChangeArrowheads="1"/>
          </p:cNvSpPr>
          <p:nvPr/>
        </p:nvSpPr>
        <p:spPr bwMode="auto">
          <a:xfrm>
            <a:off x="1673087" y="0"/>
            <a:ext cx="30572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eaLnBrk="0" hangingPunct="0">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eaLnBrk="0" hangingPunct="0">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eaLnBrk="0" hangingPunct="0">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eaLnBrk="0" hangingPunct="0">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pPr>
            <a:r>
              <a:rPr lang="zh-CN" altLang="en-US" dirty="0"/>
              <a:t>读磁盘的顺序图</a:t>
            </a:r>
          </a:p>
        </p:txBody>
      </p:sp>
    </p:spTree>
    <p:extLst>
      <p:ext uri="{BB962C8B-B14F-4D97-AF65-F5344CB8AC3E}">
        <p14:creationId xmlns:p14="http://schemas.microsoft.com/office/powerpoint/2010/main" val="1497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EPOLL</a:t>
            </a:r>
            <a:r>
              <a:rPr lang="zh-CN" altLang="en-US" dirty="0"/>
              <a:t>使用举例</a:t>
            </a:r>
          </a:p>
        </p:txBody>
      </p:sp>
      <p:sp>
        <p:nvSpPr>
          <p:cNvPr id="3" name="内容占位符 2"/>
          <p:cNvSpPr>
            <a:spLocks noGrp="1"/>
          </p:cNvSpPr>
          <p:nvPr>
            <p:ph idx="1"/>
          </p:nvPr>
        </p:nvSpPr>
        <p:spPr>
          <a:xfrm>
            <a:off x="556591" y="1393370"/>
            <a:ext cx="11251096" cy="5464629"/>
          </a:xfrm>
        </p:spPr>
        <p:txBody>
          <a:bodyPr>
            <a:normAutofit/>
          </a:bodyPr>
          <a:lstStyle/>
          <a:p>
            <a:r>
              <a:rPr lang="zh-CN" altLang="en-US" dirty="0"/>
              <a:t>设想一下如下场景：</a:t>
            </a:r>
          </a:p>
          <a:p>
            <a:pPr lvl="1"/>
            <a:r>
              <a:rPr lang="zh-CN" altLang="en-US" sz="3100" dirty="0"/>
              <a:t>有</a:t>
            </a:r>
            <a:r>
              <a:rPr lang="en-US" altLang="zh-CN" sz="3100" dirty="0"/>
              <a:t>100</a:t>
            </a:r>
            <a:r>
              <a:rPr lang="zh-CN" altLang="en-US" sz="3100" dirty="0"/>
              <a:t>万个客户端同时与一个服务器进程保持着</a:t>
            </a:r>
            <a:r>
              <a:rPr lang="en-US" altLang="zh-CN" sz="3100" dirty="0"/>
              <a:t>TCP</a:t>
            </a:r>
            <a:r>
              <a:rPr lang="zh-CN" altLang="en-US" sz="3100" dirty="0"/>
              <a:t>连接。而每一时刻，通常</a:t>
            </a:r>
            <a:r>
              <a:rPr lang="zh-CN" altLang="en-US" sz="3100" dirty="0">
                <a:solidFill>
                  <a:srgbClr val="C00000"/>
                </a:solidFill>
              </a:rPr>
              <a:t>只有几百上千个</a:t>
            </a:r>
            <a:r>
              <a:rPr lang="en-US" altLang="zh-CN" sz="3100" dirty="0">
                <a:solidFill>
                  <a:srgbClr val="C00000"/>
                </a:solidFill>
              </a:rPr>
              <a:t>TCP</a:t>
            </a:r>
            <a:r>
              <a:rPr lang="zh-CN" altLang="en-US" sz="3100" dirty="0">
                <a:solidFill>
                  <a:srgbClr val="C00000"/>
                </a:solidFill>
              </a:rPr>
              <a:t>连接是活跃的</a:t>
            </a:r>
            <a:r>
              <a:rPr lang="en-US" altLang="zh-CN" sz="3100" dirty="0"/>
              <a:t>(</a:t>
            </a:r>
            <a:r>
              <a:rPr lang="zh-CN" altLang="en-US" sz="3100" dirty="0"/>
              <a:t>事实上大部分场景都是这种情况</a:t>
            </a:r>
            <a:r>
              <a:rPr lang="en-US" altLang="zh-CN" sz="3100" dirty="0"/>
              <a:t>)</a:t>
            </a:r>
            <a:r>
              <a:rPr lang="zh-CN" altLang="en-US" sz="3100" dirty="0"/>
              <a:t>。如何实现这样的高并发？</a:t>
            </a:r>
          </a:p>
          <a:p>
            <a:pPr lvl="1"/>
            <a:r>
              <a:rPr lang="zh-CN" altLang="en-US" dirty="0"/>
              <a:t>在</a:t>
            </a:r>
            <a:r>
              <a:rPr lang="en-US" altLang="zh-CN" dirty="0"/>
              <a:t>select/poll</a:t>
            </a:r>
            <a:r>
              <a:rPr lang="zh-CN" altLang="en-US" dirty="0"/>
              <a:t>时代，服务器进程每次都把这</a:t>
            </a:r>
            <a:r>
              <a:rPr lang="en-US" altLang="zh-CN" dirty="0"/>
              <a:t>100</a:t>
            </a:r>
            <a:r>
              <a:rPr lang="zh-CN" altLang="en-US" dirty="0"/>
              <a:t>万个连接告诉操作系统</a:t>
            </a:r>
            <a:r>
              <a:rPr lang="en-US" altLang="zh-CN" dirty="0"/>
              <a:t>(</a:t>
            </a:r>
            <a:r>
              <a:rPr lang="zh-CN" altLang="en-US" dirty="0"/>
              <a:t>从用户态复制句柄数据结构到内核态</a:t>
            </a:r>
            <a:r>
              <a:rPr lang="en-US" altLang="zh-CN" dirty="0"/>
              <a:t>)</a:t>
            </a:r>
            <a:r>
              <a:rPr lang="zh-CN" altLang="en-US" dirty="0"/>
              <a:t>，让操作系统内核去查询这些套接字上是否有事件发生，轮询完后，再将句柄数据复制到用户态，让服务器应用程序轮询处理已发生的网络事件，这一过程资源消耗较大，因此，</a:t>
            </a:r>
            <a:r>
              <a:rPr lang="en-US" altLang="zh-CN" dirty="0"/>
              <a:t>select/poll</a:t>
            </a:r>
            <a:r>
              <a:rPr lang="zh-CN" altLang="en-US" dirty="0"/>
              <a:t>一般只能处理几千的并发连接。</a:t>
            </a:r>
          </a:p>
          <a:p>
            <a:pPr>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a:t>Epoll</a:t>
            </a:r>
            <a:r>
              <a:rPr lang="zh-CN" altLang="en-US"/>
              <a:t>的优点</a:t>
            </a:r>
          </a:p>
        </p:txBody>
      </p:sp>
      <p:sp>
        <p:nvSpPr>
          <p:cNvPr id="8195" name="Rectangle 3"/>
          <p:cNvSpPr>
            <a:spLocks noGrp="1" noChangeArrowheads="1"/>
          </p:cNvSpPr>
          <p:nvPr>
            <p:ph idx="1"/>
          </p:nvPr>
        </p:nvSpPr>
        <p:spPr/>
        <p:txBody>
          <a:bodyPr>
            <a:normAutofit/>
          </a:bodyPr>
          <a:lstStyle/>
          <a:p>
            <a:pPr marL="533400" indent="-533400">
              <a:lnSpc>
                <a:spcPct val="90000"/>
              </a:lnSpc>
            </a:pPr>
            <a:r>
              <a:rPr lang="zh-CN" altLang="en-US" sz="3200" dirty="0"/>
              <a:t>能支持打开更大数目的</a:t>
            </a:r>
            <a:r>
              <a:rPr lang="en-US" altLang="zh-CN" sz="3200" dirty="0"/>
              <a:t>socket</a:t>
            </a:r>
            <a:r>
              <a:rPr lang="zh-CN" altLang="en-US" sz="3200" dirty="0"/>
              <a:t>描述符，</a:t>
            </a:r>
            <a:r>
              <a:rPr lang="en-US" altLang="zh-CN" sz="3200" dirty="0"/>
              <a:t>select</a:t>
            </a:r>
            <a:r>
              <a:rPr lang="zh-CN" altLang="en-US" sz="3200" dirty="0"/>
              <a:t>一般限制为</a:t>
            </a:r>
            <a:r>
              <a:rPr lang="en-US" altLang="zh-CN" sz="3200" dirty="0"/>
              <a:t>1024</a:t>
            </a:r>
            <a:r>
              <a:rPr lang="zh-CN" altLang="en-US" sz="3200" dirty="0"/>
              <a:t>或</a:t>
            </a:r>
            <a:r>
              <a:rPr lang="en-US" altLang="zh-CN" sz="3200" dirty="0"/>
              <a:t>2048</a:t>
            </a:r>
          </a:p>
          <a:p>
            <a:pPr marL="533400" indent="-533400">
              <a:lnSpc>
                <a:spcPct val="90000"/>
              </a:lnSpc>
            </a:pPr>
            <a:r>
              <a:rPr lang="en-US" altLang="zh-CN" sz="3200" dirty="0"/>
              <a:t>IO</a:t>
            </a:r>
            <a:r>
              <a:rPr lang="zh-CN" altLang="en-US" sz="3200" dirty="0"/>
              <a:t>效率不随</a:t>
            </a:r>
            <a:r>
              <a:rPr lang="en-US" altLang="zh-CN" sz="3200" dirty="0"/>
              <a:t>FD</a:t>
            </a:r>
            <a:r>
              <a:rPr lang="zh-CN" altLang="en-US" sz="3200" dirty="0"/>
              <a:t>数目增加而线性下降</a:t>
            </a:r>
          </a:p>
          <a:p>
            <a:pPr marL="533400" indent="-533400">
              <a:lnSpc>
                <a:spcPct val="90000"/>
              </a:lnSpc>
            </a:pPr>
            <a:r>
              <a:rPr lang="zh-CN" altLang="en-US" sz="3200" dirty="0"/>
              <a:t>使用</a:t>
            </a:r>
            <a:r>
              <a:rPr lang="en-US" altLang="zh-CN" sz="3200" dirty="0" err="1"/>
              <a:t>mmap</a:t>
            </a:r>
            <a:r>
              <a:rPr lang="zh-CN" altLang="en-US" sz="3200" dirty="0"/>
              <a:t>加速内核与用户空间的消息传递</a:t>
            </a:r>
          </a:p>
          <a:p>
            <a:pPr marL="533400" indent="-533400">
              <a:lnSpc>
                <a:spcPct val="90000"/>
              </a:lnSpc>
            </a:pPr>
            <a:endParaRPr lang="en-US" altLang="zh-CN" sz="2800"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a:t>
            </a:r>
            <a:r>
              <a:rPr lang="zh-CN" altLang="en-US" dirty="0"/>
              <a:t>，</a:t>
            </a:r>
            <a:r>
              <a:rPr lang="en-US" altLang="zh-CN" dirty="0"/>
              <a:t>Poll</a:t>
            </a:r>
            <a:r>
              <a:rPr lang="zh-CN" altLang="en-US" dirty="0"/>
              <a:t>，</a:t>
            </a:r>
            <a:r>
              <a:rPr lang="en-US" altLang="zh-CN" dirty="0" err="1"/>
              <a:t>Epoll</a:t>
            </a:r>
            <a:r>
              <a:rPr lang="zh-CN" altLang="en-US" dirty="0"/>
              <a:t>性能对比</a:t>
            </a:r>
          </a:p>
        </p:txBody>
      </p:sp>
      <p:pic>
        <p:nvPicPr>
          <p:cNvPr id="34818" name="Picture 2" descr="http://c.hiphotos.baidu.com/baike/c0%3Dbaike92%2C5%2C5%2C92%2C30/sign=795b7055ddc451dae2fb04b9d7943903/08f790529822720e6e7d0af17bcb0a46f21fab0e.jpg"/>
          <p:cNvPicPr>
            <a:picLocks noChangeAspect="1" noChangeArrowheads="1"/>
          </p:cNvPicPr>
          <p:nvPr/>
        </p:nvPicPr>
        <p:blipFill>
          <a:blip r:embed="rId3" cstate="print"/>
          <a:srcRect/>
          <a:stretch>
            <a:fillRect/>
          </a:stretch>
        </p:blipFill>
        <p:spPr bwMode="auto">
          <a:xfrm>
            <a:off x="1093305" y="1281541"/>
            <a:ext cx="7435278" cy="557645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ltLang="zh-CN"/>
              <a:t>Epoll</a:t>
            </a:r>
            <a:r>
              <a:rPr lang="zh-CN" altLang="en-US"/>
              <a:t>的操作调用</a:t>
            </a:r>
          </a:p>
        </p:txBody>
      </p:sp>
      <p:sp>
        <p:nvSpPr>
          <p:cNvPr id="237571" name="Rectangle 3"/>
          <p:cNvSpPr>
            <a:spLocks noGrp="1" noChangeArrowheads="1"/>
          </p:cNvSpPr>
          <p:nvPr>
            <p:ph idx="1"/>
          </p:nvPr>
        </p:nvSpPr>
        <p:spPr/>
        <p:txBody>
          <a:bodyPr/>
          <a:lstStyle/>
          <a:p>
            <a:r>
              <a:rPr lang="en-US" altLang="zh-CN"/>
              <a:t>epoll_create</a:t>
            </a:r>
          </a:p>
          <a:p>
            <a:r>
              <a:rPr lang="en-US" altLang="zh-CN"/>
              <a:t>epoll_ctl</a:t>
            </a:r>
          </a:p>
          <a:p>
            <a:r>
              <a:rPr lang="en-US" altLang="zh-CN"/>
              <a:t>epoll_wait</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ltLang="zh-CN"/>
              <a:t>epoll_create </a:t>
            </a:r>
          </a:p>
        </p:txBody>
      </p:sp>
      <p:sp>
        <p:nvSpPr>
          <p:cNvPr id="238595" name="Rectangle 3"/>
          <p:cNvSpPr>
            <a:spLocks noGrp="1" noChangeArrowheads="1"/>
          </p:cNvSpPr>
          <p:nvPr>
            <p:ph idx="1"/>
          </p:nvPr>
        </p:nvSpPr>
        <p:spPr/>
        <p:txBody>
          <a:bodyPr>
            <a:normAutofit/>
          </a:bodyPr>
          <a:lstStyle/>
          <a:p>
            <a:pPr algn="l"/>
            <a:r>
              <a:rPr lang="en-US" altLang="zh-CN" dirty="0" err="1"/>
              <a:t>epoll_create</a:t>
            </a:r>
            <a:r>
              <a:rPr lang="en-US" altLang="zh-CN" dirty="0"/>
              <a:t>(</a:t>
            </a:r>
            <a:r>
              <a:rPr lang="en-US" altLang="zh-CN" dirty="0" err="1"/>
              <a:t>int</a:t>
            </a:r>
            <a:r>
              <a:rPr lang="en-US" altLang="zh-CN" dirty="0"/>
              <a:t> size);</a:t>
            </a:r>
            <a:endParaRPr lang="zh-CN" altLang="en-US" dirty="0"/>
          </a:p>
          <a:p>
            <a:pPr lvl="1" algn="l"/>
            <a:r>
              <a:rPr lang="zh-CN" altLang="en-US" dirty="0"/>
              <a:t>创建一个</a:t>
            </a:r>
            <a:r>
              <a:rPr lang="en-US" altLang="zh-CN" dirty="0" err="1"/>
              <a:t>epoll</a:t>
            </a:r>
            <a:r>
              <a:rPr lang="zh-CN" altLang="en-US" dirty="0"/>
              <a:t>的句柄，</a:t>
            </a:r>
            <a:r>
              <a:rPr lang="en-US" altLang="zh-CN" dirty="0"/>
              <a:t>size</a:t>
            </a:r>
            <a:r>
              <a:rPr lang="zh-CN" altLang="en-US" dirty="0"/>
              <a:t>用来告诉内核这个监听的数目一共有多大。需要注意的是，当创建好</a:t>
            </a:r>
            <a:r>
              <a:rPr lang="en-US" altLang="zh-CN" dirty="0" err="1"/>
              <a:t>epoll</a:t>
            </a:r>
            <a:r>
              <a:rPr lang="zh-CN" altLang="en-US" dirty="0"/>
              <a:t>句柄后，它就是会占用一个</a:t>
            </a:r>
            <a:r>
              <a:rPr lang="en-US" altLang="zh-CN" dirty="0" err="1"/>
              <a:t>fd</a:t>
            </a:r>
            <a:r>
              <a:rPr lang="zh-CN" altLang="en-US" dirty="0"/>
              <a:t>值，在</a:t>
            </a:r>
            <a:r>
              <a:rPr lang="en-US" altLang="zh-CN" dirty="0" err="1"/>
              <a:t>linux</a:t>
            </a:r>
            <a:r>
              <a:rPr lang="zh-CN" altLang="en-US" dirty="0"/>
              <a:t>下如果查看</a:t>
            </a:r>
            <a:r>
              <a:rPr lang="en-US" altLang="zh-CN" dirty="0"/>
              <a:t>/proc/</a:t>
            </a:r>
            <a:r>
              <a:rPr lang="zh-CN" altLang="en-US" dirty="0"/>
              <a:t>进程</a:t>
            </a:r>
            <a:r>
              <a:rPr lang="en-US" altLang="zh-CN" dirty="0"/>
              <a:t>id/</a:t>
            </a:r>
            <a:r>
              <a:rPr lang="en-US" altLang="zh-CN" dirty="0" err="1"/>
              <a:t>fd</a:t>
            </a:r>
            <a:r>
              <a:rPr lang="en-US" altLang="zh-CN" dirty="0"/>
              <a:t>/</a:t>
            </a:r>
            <a:r>
              <a:rPr lang="zh-CN" altLang="en-US" dirty="0"/>
              <a:t>，是能够看到这个</a:t>
            </a:r>
            <a:r>
              <a:rPr lang="en-US" altLang="zh-CN" dirty="0" err="1"/>
              <a:t>fd</a:t>
            </a:r>
            <a:r>
              <a:rPr lang="zh-CN" altLang="en-US" dirty="0"/>
              <a:t>的，所以在使用完</a:t>
            </a:r>
            <a:r>
              <a:rPr lang="en-US" altLang="zh-CN" dirty="0" err="1"/>
              <a:t>epoll</a:t>
            </a:r>
            <a:r>
              <a:rPr lang="zh-CN" altLang="en-US" dirty="0"/>
              <a:t>后，必须调用</a:t>
            </a:r>
            <a:r>
              <a:rPr lang="en-US" altLang="zh-CN" dirty="0"/>
              <a:t>close()</a:t>
            </a:r>
            <a:r>
              <a:rPr lang="zh-CN" altLang="en-US" dirty="0"/>
              <a:t>关闭，否则可能导致</a:t>
            </a:r>
            <a:r>
              <a:rPr lang="en-US" altLang="zh-CN" dirty="0" err="1"/>
              <a:t>fd</a:t>
            </a:r>
            <a:r>
              <a:rPr lang="zh-CN" altLang="en-US" dirty="0"/>
              <a:t>被耗尽。</a:t>
            </a:r>
            <a:br>
              <a:rPr lang="zh-CN" altLang="en-US" dirty="0"/>
            </a:b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0" y="-338063"/>
            <a:ext cx="9601200" cy="1142385"/>
          </a:xfrm>
        </p:spPr>
        <p:txBody>
          <a:bodyPr/>
          <a:lstStyle/>
          <a:p>
            <a:r>
              <a:rPr lang="en-US" altLang="zh-CN"/>
              <a:t>epoll_ctl</a:t>
            </a:r>
            <a:endParaRPr lang="en-US" altLang="zh-CN" dirty="0"/>
          </a:p>
        </p:txBody>
      </p:sp>
      <p:sp>
        <p:nvSpPr>
          <p:cNvPr id="4" name="内容占位符 3"/>
          <p:cNvSpPr>
            <a:spLocks noGrp="1"/>
          </p:cNvSpPr>
          <p:nvPr>
            <p:ph idx="1"/>
          </p:nvPr>
        </p:nvSpPr>
        <p:spPr>
          <a:xfrm>
            <a:off x="0" y="979522"/>
            <a:ext cx="7871791" cy="4864554"/>
          </a:xfrm>
        </p:spPr>
        <p:txBody>
          <a:bodyPr>
            <a:noAutofit/>
          </a:bodyPr>
          <a:lstStyle/>
          <a:p>
            <a:r>
              <a:rPr lang="en-US" altLang="zh-CN" sz="2400" dirty="0" err="1"/>
              <a:t>epoll_ctl</a:t>
            </a:r>
            <a:r>
              <a:rPr lang="en-US" altLang="zh-CN" sz="2400" dirty="0"/>
              <a:t>(</a:t>
            </a:r>
            <a:r>
              <a:rPr lang="en-US" altLang="zh-CN" sz="2400" dirty="0" err="1"/>
              <a:t>int</a:t>
            </a:r>
            <a:r>
              <a:rPr lang="en-US" altLang="zh-CN" sz="2400" dirty="0"/>
              <a:t> </a:t>
            </a:r>
            <a:r>
              <a:rPr lang="en-US" altLang="zh-CN" sz="2400" dirty="0" err="1"/>
              <a:t>epfd</a:t>
            </a:r>
            <a:r>
              <a:rPr lang="en-US" altLang="zh-CN" sz="2400" dirty="0"/>
              <a:t>, </a:t>
            </a:r>
            <a:r>
              <a:rPr lang="en-US" altLang="zh-CN" sz="2400" dirty="0" err="1"/>
              <a:t>int</a:t>
            </a:r>
            <a:r>
              <a:rPr lang="en-US" altLang="zh-CN" sz="2400" dirty="0"/>
              <a:t> op, </a:t>
            </a:r>
            <a:r>
              <a:rPr lang="en-US" altLang="zh-CN" sz="2400" dirty="0" err="1"/>
              <a:t>int</a:t>
            </a:r>
            <a:r>
              <a:rPr lang="en-US" altLang="zh-CN" sz="2400" dirty="0"/>
              <a:t> </a:t>
            </a:r>
            <a:r>
              <a:rPr lang="en-US" altLang="zh-CN" sz="2400" dirty="0" err="1"/>
              <a:t>fd</a:t>
            </a:r>
            <a:r>
              <a:rPr lang="en-US" altLang="zh-CN" sz="2400" dirty="0"/>
              <a:t>, </a:t>
            </a:r>
            <a:r>
              <a:rPr lang="en-US" altLang="zh-CN" sz="2400" dirty="0" err="1"/>
              <a:t>struct</a:t>
            </a:r>
            <a:r>
              <a:rPr lang="en-US" altLang="zh-CN" sz="2400" dirty="0"/>
              <a:t> </a:t>
            </a:r>
            <a:r>
              <a:rPr lang="en-US" altLang="zh-CN" sz="2400" dirty="0" err="1"/>
              <a:t>epoll_event</a:t>
            </a:r>
            <a:r>
              <a:rPr lang="en-US" altLang="zh-CN" sz="2400" dirty="0"/>
              <a:t> *event);</a:t>
            </a:r>
          </a:p>
          <a:p>
            <a:r>
              <a:rPr lang="en-US" altLang="zh-CN" sz="2400" dirty="0" err="1"/>
              <a:t>epoll_ctl</a:t>
            </a:r>
            <a:r>
              <a:rPr lang="zh-CN" altLang="en-US" sz="2400" dirty="0"/>
              <a:t>是事件注册函数，它不同于</a:t>
            </a:r>
            <a:r>
              <a:rPr lang="en-US" altLang="zh-CN" sz="2400" dirty="0"/>
              <a:t>select()</a:t>
            </a:r>
            <a:r>
              <a:rPr lang="zh-CN" altLang="en-US" sz="2400" dirty="0"/>
              <a:t>的是在监听事件时告诉内核要监听什么类型的事件，而是在这里先注册要监听的事件类型。</a:t>
            </a:r>
            <a:endParaRPr lang="en-US" altLang="zh-CN" sz="2400" dirty="0"/>
          </a:p>
          <a:p>
            <a:r>
              <a:rPr lang="zh-CN" altLang="en-US" sz="2400" dirty="0"/>
              <a:t>第一个参数是</a:t>
            </a:r>
            <a:r>
              <a:rPr lang="en-US" altLang="zh-CN" sz="2400" dirty="0" err="1"/>
              <a:t>epoll_create</a:t>
            </a:r>
            <a:r>
              <a:rPr lang="en-US" altLang="zh-CN" sz="2400" dirty="0"/>
              <a:t>()</a:t>
            </a:r>
            <a:r>
              <a:rPr lang="zh-CN" altLang="en-US" sz="2400" dirty="0"/>
              <a:t>的返回值，</a:t>
            </a:r>
            <a:endParaRPr lang="en-US" altLang="zh-CN" sz="2400" dirty="0"/>
          </a:p>
          <a:p>
            <a:r>
              <a:rPr lang="zh-CN" altLang="en-US" sz="2400" dirty="0"/>
              <a:t>第二个参数表示动作，用三个宏来表示：</a:t>
            </a:r>
            <a:br>
              <a:rPr lang="zh-CN" altLang="en-US" sz="2400" dirty="0"/>
            </a:br>
            <a:r>
              <a:rPr lang="en-US" altLang="zh-CN" sz="2400" dirty="0"/>
              <a:t>EPOLL_CTL_ADD</a:t>
            </a:r>
            <a:r>
              <a:rPr lang="zh-CN" altLang="en-US" sz="2400" dirty="0"/>
              <a:t>：注册新的</a:t>
            </a:r>
            <a:r>
              <a:rPr lang="en-US" altLang="zh-CN" sz="2400" dirty="0" err="1"/>
              <a:t>fd</a:t>
            </a:r>
            <a:r>
              <a:rPr lang="zh-CN" altLang="en-US" sz="2400" dirty="0"/>
              <a:t>到</a:t>
            </a:r>
            <a:r>
              <a:rPr lang="en-US" altLang="zh-CN" sz="2400" dirty="0" err="1"/>
              <a:t>epfd</a:t>
            </a:r>
            <a:r>
              <a:rPr lang="zh-CN" altLang="en-US" sz="2400" dirty="0"/>
              <a:t>中；</a:t>
            </a:r>
            <a:br>
              <a:rPr lang="zh-CN" altLang="en-US" sz="2400" dirty="0"/>
            </a:br>
            <a:r>
              <a:rPr lang="en-US" altLang="zh-CN" sz="2400" dirty="0"/>
              <a:t>EPOLL_CTL_MOD</a:t>
            </a:r>
            <a:r>
              <a:rPr lang="zh-CN" altLang="en-US" sz="2400" dirty="0"/>
              <a:t>：修改已经注册的</a:t>
            </a:r>
            <a:r>
              <a:rPr lang="en-US" altLang="zh-CN" sz="2400" dirty="0" err="1"/>
              <a:t>fd</a:t>
            </a:r>
            <a:r>
              <a:rPr lang="zh-CN" altLang="en-US" sz="2400" dirty="0"/>
              <a:t>的监听事件；</a:t>
            </a:r>
            <a:br>
              <a:rPr lang="zh-CN" altLang="en-US" sz="2400" dirty="0"/>
            </a:br>
            <a:r>
              <a:rPr lang="en-US" altLang="zh-CN" sz="2400" dirty="0"/>
              <a:t>EPOLL_CTL_DEL</a:t>
            </a:r>
            <a:r>
              <a:rPr lang="zh-CN" altLang="en-US" sz="2400" dirty="0"/>
              <a:t>：从</a:t>
            </a:r>
            <a:r>
              <a:rPr lang="en-US" altLang="zh-CN" sz="2400" dirty="0" err="1"/>
              <a:t>epfd</a:t>
            </a:r>
            <a:r>
              <a:rPr lang="zh-CN" altLang="en-US" sz="2400" dirty="0"/>
              <a:t>中删除一个</a:t>
            </a:r>
            <a:r>
              <a:rPr lang="en-US" altLang="zh-CN" sz="2400" dirty="0" err="1"/>
              <a:t>fd</a:t>
            </a:r>
            <a:r>
              <a:rPr lang="zh-CN" altLang="en-US" sz="2400" dirty="0"/>
              <a:t>；</a:t>
            </a:r>
            <a:endParaRPr lang="en-US" altLang="zh-CN" sz="2400" dirty="0"/>
          </a:p>
          <a:p>
            <a:r>
              <a:rPr lang="zh-CN" altLang="en-US" sz="2400" dirty="0"/>
              <a:t>第三个参数是需要监听的</a:t>
            </a:r>
            <a:r>
              <a:rPr lang="en-US" altLang="zh-CN" sz="2400" dirty="0" err="1"/>
              <a:t>fd</a:t>
            </a:r>
            <a:r>
              <a:rPr lang="zh-CN" altLang="en-US" sz="2400" dirty="0"/>
              <a:t>，第四个参数是告诉内核需要监听什么事，</a:t>
            </a:r>
          </a:p>
        </p:txBody>
      </p:sp>
      <p:sp>
        <p:nvSpPr>
          <p:cNvPr id="2" name="矩形 1"/>
          <p:cNvSpPr/>
          <p:nvPr/>
        </p:nvSpPr>
        <p:spPr>
          <a:xfrm>
            <a:off x="7871791" y="595215"/>
            <a:ext cx="4320209" cy="2893100"/>
          </a:xfrm>
          <a:prstGeom prst="rect">
            <a:avLst/>
          </a:prstGeom>
        </p:spPr>
        <p:txBody>
          <a:bodyPr wrap="square">
            <a:spAutoFit/>
          </a:bodyPr>
          <a:lstStyle/>
          <a:p>
            <a:r>
              <a:rPr lang="en-US" altLang="zh-CN" sz="2600" dirty="0" err="1"/>
              <a:t>struct</a:t>
            </a:r>
            <a:r>
              <a:rPr lang="en-US" altLang="zh-CN" sz="2600" dirty="0"/>
              <a:t> </a:t>
            </a:r>
            <a:r>
              <a:rPr lang="en-US" altLang="zh-CN" sz="2600" dirty="0" err="1"/>
              <a:t>epoll_event</a:t>
            </a:r>
            <a:r>
              <a:rPr lang="zh-CN" altLang="en-US" sz="2600" dirty="0"/>
              <a:t>结构如下：</a:t>
            </a:r>
            <a:br>
              <a:rPr lang="zh-CN" altLang="en-US" sz="2600" dirty="0"/>
            </a:br>
            <a:r>
              <a:rPr lang="en-US" altLang="zh-CN" sz="2600" dirty="0" err="1"/>
              <a:t>struct</a:t>
            </a:r>
            <a:r>
              <a:rPr lang="en-US" altLang="zh-CN" sz="2600" dirty="0"/>
              <a:t> </a:t>
            </a:r>
            <a:r>
              <a:rPr lang="en-US" altLang="zh-CN" sz="2600" dirty="0" err="1"/>
              <a:t>epoll_event</a:t>
            </a:r>
            <a:r>
              <a:rPr lang="en-US" altLang="zh-CN" sz="2600" dirty="0"/>
              <a:t> {</a:t>
            </a:r>
            <a:br>
              <a:rPr lang="en-US" altLang="zh-CN" sz="2600" dirty="0"/>
            </a:br>
            <a:r>
              <a:rPr lang="en-US" altLang="zh-CN" sz="2600" dirty="0"/>
              <a:t>  __uint32_t events; </a:t>
            </a:r>
            <a:endParaRPr lang="zh-CN" altLang="en-US" sz="2600" dirty="0"/>
          </a:p>
          <a:p>
            <a:r>
              <a:rPr lang="en-US" altLang="zh-CN" sz="2600" dirty="0"/>
              <a:t>/* </a:t>
            </a:r>
            <a:r>
              <a:rPr lang="en-US" altLang="zh-CN" sz="2600" dirty="0" err="1"/>
              <a:t>Epoll</a:t>
            </a:r>
            <a:r>
              <a:rPr lang="en-US" altLang="zh-CN" sz="2600" dirty="0"/>
              <a:t> events */</a:t>
            </a:r>
            <a:br>
              <a:rPr lang="en-US" altLang="zh-CN" sz="2600" dirty="0"/>
            </a:br>
            <a:r>
              <a:rPr lang="en-US" altLang="zh-CN" sz="2600" dirty="0"/>
              <a:t>  </a:t>
            </a:r>
            <a:r>
              <a:rPr lang="en-US" altLang="zh-CN" sz="2600" dirty="0" err="1"/>
              <a:t>epoll_data_t</a:t>
            </a:r>
            <a:r>
              <a:rPr lang="en-US" altLang="zh-CN" sz="2600" dirty="0"/>
              <a:t> data; </a:t>
            </a:r>
            <a:endParaRPr lang="zh-CN" altLang="en-US" sz="2600" dirty="0"/>
          </a:p>
          <a:p>
            <a:r>
              <a:rPr lang="en-US" altLang="zh-CN" sz="2600" dirty="0"/>
              <a:t>/* User data variable */</a:t>
            </a:r>
            <a:br>
              <a:rPr lang="en-US" altLang="zh-CN" sz="2600" dirty="0"/>
            </a:br>
            <a:r>
              <a:rPr lang="en-US" altLang="zh-CN" sz="2600" dirty="0"/>
              <a:t>};</a:t>
            </a:r>
            <a:endParaRPr lang="zh-CN" altLang="en-US" sz="2600" dirty="0"/>
          </a:p>
        </p:txBody>
      </p:sp>
      <p:sp>
        <p:nvSpPr>
          <p:cNvPr id="6" name="矩形 5">
            <a:extLst>
              <a:ext uri="{FF2B5EF4-FFF2-40B4-BE49-F238E27FC236}">
                <a16:creationId xmlns:a16="http://schemas.microsoft.com/office/drawing/2014/main" id="{647030C1-901E-426A-A657-EE5E083E2AED}"/>
              </a:ext>
            </a:extLst>
          </p:cNvPr>
          <p:cNvSpPr/>
          <p:nvPr/>
        </p:nvSpPr>
        <p:spPr>
          <a:xfrm>
            <a:off x="7871791" y="3964900"/>
            <a:ext cx="3931920" cy="2893100"/>
          </a:xfrm>
          <a:prstGeom prst="rect">
            <a:avLst/>
          </a:prstGeom>
        </p:spPr>
        <p:txBody>
          <a:bodyPr wrap="square">
            <a:spAutoFit/>
          </a:bodyPr>
          <a:lstStyle/>
          <a:p>
            <a:r>
              <a:rPr lang="zh-CN" altLang="en-US" sz="2600" dirty="0"/>
              <a:t>typedef union epoll_data</a:t>
            </a:r>
          </a:p>
          <a:p>
            <a:r>
              <a:rPr lang="zh-CN" altLang="en-US" sz="2600" dirty="0"/>
              <a:t>{</a:t>
            </a:r>
          </a:p>
          <a:p>
            <a:r>
              <a:rPr lang="zh-CN" altLang="en-US" sz="2600" dirty="0"/>
              <a:t>  void *ptr;</a:t>
            </a:r>
          </a:p>
          <a:p>
            <a:r>
              <a:rPr lang="zh-CN" altLang="en-US" sz="2600" dirty="0"/>
              <a:t>  int fd;</a:t>
            </a:r>
          </a:p>
          <a:p>
            <a:r>
              <a:rPr lang="zh-CN" altLang="en-US" sz="2600" dirty="0"/>
              <a:t>  uint32_t u32;</a:t>
            </a:r>
          </a:p>
          <a:p>
            <a:r>
              <a:rPr lang="zh-CN" altLang="en-US" sz="2600" dirty="0"/>
              <a:t>  uint64_t u64;</a:t>
            </a:r>
          </a:p>
          <a:p>
            <a:r>
              <a:rPr lang="zh-CN" altLang="en-US" sz="2600" dirty="0"/>
              <a:t>} epoll_data_t;</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dirty="0" err="1"/>
              <a:t>epoll_wait</a:t>
            </a:r>
            <a:endParaRPr lang="en-US" altLang="zh-CN" dirty="0"/>
          </a:p>
        </p:txBody>
      </p:sp>
      <p:sp>
        <p:nvSpPr>
          <p:cNvPr id="240643" name="Rectangle 3"/>
          <p:cNvSpPr>
            <a:spLocks noGrp="1" noChangeArrowheads="1"/>
          </p:cNvSpPr>
          <p:nvPr>
            <p:ph idx="1"/>
          </p:nvPr>
        </p:nvSpPr>
        <p:spPr>
          <a:xfrm>
            <a:off x="1202267" y="2011363"/>
            <a:ext cx="9685867" cy="3262312"/>
          </a:xfrm>
        </p:spPr>
        <p:txBody>
          <a:bodyPr>
            <a:normAutofit lnSpcReduction="10000"/>
          </a:bodyPr>
          <a:lstStyle/>
          <a:p>
            <a:pPr algn="l">
              <a:lnSpc>
                <a:spcPct val="90000"/>
              </a:lnSpc>
            </a:pPr>
            <a:r>
              <a:rPr lang="en-US" altLang="zh-CN" sz="2400" dirty="0" err="1"/>
              <a:t>epoll_wait</a:t>
            </a:r>
            <a:r>
              <a:rPr lang="en-US" altLang="zh-CN" sz="2400" dirty="0"/>
              <a:t>(</a:t>
            </a:r>
            <a:r>
              <a:rPr lang="en-US" altLang="zh-CN" sz="2400" dirty="0" err="1"/>
              <a:t>int</a:t>
            </a:r>
            <a:r>
              <a:rPr lang="en-US" altLang="zh-CN" sz="2400" dirty="0"/>
              <a:t> </a:t>
            </a:r>
            <a:r>
              <a:rPr lang="en-US" altLang="zh-CN" sz="2400" dirty="0" err="1"/>
              <a:t>epfd</a:t>
            </a:r>
            <a:r>
              <a:rPr lang="en-US" altLang="zh-CN" sz="2400" dirty="0"/>
              <a:t>, </a:t>
            </a:r>
            <a:r>
              <a:rPr lang="en-US" altLang="zh-CN" sz="2400" dirty="0" err="1"/>
              <a:t>struct</a:t>
            </a:r>
            <a:r>
              <a:rPr lang="en-US" altLang="zh-CN" sz="2400" dirty="0"/>
              <a:t> </a:t>
            </a:r>
            <a:r>
              <a:rPr lang="en-US" altLang="zh-CN" sz="2400" dirty="0" err="1"/>
              <a:t>epoll_event</a:t>
            </a:r>
            <a:r>
              <a:rPr lang="en-US" altLang="zh-CN" sz="2400" dirty="0"/>
              <a:t> * events, </a:t>
            </a:r>
            <a:r>
              <a:rPr lang="en-US" altLang="zh-CN" sz="2400" dirty="0" err="1"/>
              <a:t>int</a:t>
            </a:r>
            <a:r>
              <a:rPr lang="en-US" altLang="zh-CN" sz="2400" dirty="0"/>
              <a:t> </a:t>
            </a:r>
            <a:r>
              <a:rPr lang="en-US" altLang="zh-CN" sz="2400" dirty="0" err="1"/>
              <a:t>maxevents</a:t>
            </a:r>
            <a:r>
              <a:rPr lang="en-US" altLang="zh-CN" sz="2400" dirty="0"/>
              <a:t>, </a:t>
            </a:r>
            <a:r>
              <a:rPr lang="en-US" altLang="zh-CN" sz="2400" dirty="0" err="1"/>
              <a:t>int</a:t>
            </a:r>
            <a:r>
              <a:rPr lang="en-US" altLang="zh-CN" sz="2400" dirty="0"/>
              <a:t> timeout);</a:t>
            </a:r>
          </a:p>
          <a:p>
            <a:pPr algn="l">
              <a:lnSpc>
                <a:spcPct val="90000"/>
              </a:lnSpc>
            </a:pPr>
            <a:r>
              <a:rPr lang="zh-CN" altLang="en-US" sz="2400" dirty="0"/>
              <a:t>等待事件的产生，类似于</a:t>
            </a:r>
            <a:r>
              <a:rPr lang="en-US" altLang="zh-CN" sz="2400" dirty="0"/>
              <a:t>select()</a:t>
            </a:r>
            <a:r>
              <a:rPr lang="zh-CN" altLang="en-US" sz="2400" dirty="0"/>
              <a:t>调用。</a:t>
            </a:r>
            <a:endParaRPr lang="en-US" altLang="zh-CN" sz="2400" dirty="0"/>
          </a:p>
          <a:p>
            <a:pPr algn="l">
              <a:lnSpc>
                <a:spcPct val="90000"/>
              </a:lnSpc>
            </a:pPr>
            <a:r>
              <a:rPr lang="zh-CN" altLang="en-US" sz="2400" dirty="0"/>
              <a:t>参数</a:t>
            </a:r>
            <a:r>
              <a:rPr lang="en-US" altLang="zh-CN" sz="2400" dirty="0"/>
              <a:t>events</a:t>
            </a:r>
            <a:r>
              <a:rPr lang="zh-CN" altLang="en-US" sz="2400" dirty="0"/>
              <a:t>是用来从内核得到事件的集合，</a:t>
            </a:r>
            <a:r>
              <a:rPr lang="en-US" altLang="zh-CN" sz="2400" dirty="0" err="1"/>
              <a:t>maxevents</a:t>
            </a:r>
            <a:r>
              <a:rPr lang="zh-CN" altLang="en-US" sz="2400" dirty="0"/>
              <a:t>告诉内核</a:t>
            </a:r>
            <a:r>
              <a:rPr lang="en-US" altLang="zh-CN" sz="2400" dirty="0"/>
              <a:t>events</a:t>
            </a:r>
            <a:r>
              <a:rPr lang="zh-CN" altLang="en-US" sz="2400" dirty="0"/>
              <a:t>有多大，这个</a:t>
            </a:r>
            <a:r>
              <a:rPr lang="en-US" altLang="zh-CN" sz="2400" dirty="0" err="1"/>
              <a:t>maxevents</a:t>
            </a:r>
            <a:r>
              <a:rPr lang="zh-CN" altLang="en-US" sz="2400" dirty="0"/>
              <a:t>的值不能大于创建</a:t>
            </a:r>
            <a:r>
              <a:rPr lang="en-US" altLang="zh-CN" sz="2400" dirty="0" err="1"/>
              <a:t>epoll_create</a:t>
            </a:r>
            <a:r>
              <a:rPr lang="en-US" altLang="zh-CN" sz="2400" dirty="0"/>
              <a:t>()</a:t>
            </a:r>
            <a:r>
              <a:rPr lang="zh-CN" altLang="en-US" sz="2400" dirty="0"/>
              <a:t>时的</a:t>
            </a:r>
            <a:r>
              <a:rPr lang="en-US" altLang="zh-CN" sz="2400" dirty="0"/>
              <a:t>size</a:t>
            </a:r>
            <a:r>
              <a:rPr lang="zh-CN" altLang="en-US" sz="2400" dirty="0"/>
              <a:t>，参数</a:t>
            </a:r>
            <a:r>
              <a:rPr lang="en-US" altLang="zh-CN" sz="2400" dirty="0"/>
              <a:t>timeout</a:t>
            </a:r>
            <a:r>
              <a:rPr lang="zh-CN" altLang="en-US" sz="2400" dirty="0"/>
              <a:t>是超时时间（</a:t>
            </a:r>
            <a:r>
              <a:rPr lang="en-US" altLang="zh-CN" sz="2400" dirty="0"/>
              <a:t>0</a:t>
            </a:r>
            <a:r>
              <a:rPr lang="zh-CN" altLang="en-US" sz="2400" dirty="0"/>
              <a:t>会立即返回，</a:t>
            </a:r>
            <a:r>
              <a:rPr lang="en-US" altLang="zh-CN" sz="2400" dirty="0"/>
              <a:t>-1</a:t>
            </a:r>
            <a:r>
              <a:rPr lang="zh-CN" altLang="en-US" sz="2400" dirty="0"/>
              <a:t>将不确定，也有说法说是永久阻塞）。</a:t>
            </a:r>
            <a:endParaRPr lang="en-US" altLang="zh-CN" sz="2400" dirty="0"/>
          </a:p>
          <a:p>
            <a:pPr algn="l">
              <a:lnSpc>
                <a:spcPct val="90000"/>
              </a:lnSpc>
            </a:pPr>
            <a:r>
              <a:rPr lang="zh-CN" altLang="en-US" sz="2400" dirty="0"/>
              <a:t>该函数返回需要处理的事件数目，如返回</a:t>
            </a:r>
            <a:r>
              <a:rPr lang="en-US" altLang="zh-CN" sz="2400" dirty="0"/>
              <a:t>0</a:t>
            </a:r>
            <a:r>
              <a:rPr lang="zh-CN" altLang="en-US" sz="2400" dirty="0"/>
              <a:t>表示已超时 </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normAutofit/>
          </a:bodyPr>
          <a:lstStyle/>
          <a:p>
            <a:r>
              <a:rPr lang="en-US" altLang="zh-CN" dirty="0" err="1"/>
              <a:t>Epoll</a:t>
            </a:r>
            <a:r>
              <a:rPr lang="zh-CN" altLang="en-US" dirty="0"/>
              <a:t>的事件类型</a:t>
            </a:r>
          </a:p>
        </p:txBody>
      </p:sp>
      <p:sp>
        <p:nvSpPr>
          <p:cNvPr id="241667" name="Rectangle 3"/>
          <p:cNvSpPr>
            <a:spLocks noGrp="1" noChangeArrowheads="1"/>
          </p:cNvSpPr>
          <p:nvPr>
            <p:ph idx="1"/>
          </p:nvPr>
        </p:nvSpPr>
        <p:spPr>
          <a:xfrm>
            <a:off x="556591" y="1676400"/>
            <a:ext cx="10721009" cy="4953000"/>
          </a:xfrm>
        </p:spPr>
        <p:txBody>
          <a:bodyPr>
            <a:noAutofit/>
          </a:bodyPr>
          <a:lstStyle/>
          <a:p>
            <a:pPr>
              <a:lnSpc>
                <a:spcPct val="80000"/>
              </a:lnSpc>
            </a:pPr>
            <a:r>
              <a:rPr lang="en-US" altLang="zh-CN" sz="2400" dirty="0"/>
              <a:t>EPOLLIN </a:t>
            </a:r>
            <a:r>
              <a:rPr lang="zh-CN" altLang="en-US" sz="2400" dirty="0"/>
              <a:t>：表示对应的文件描述符可以读（包括对端</a:t>
            </a:r>
            <a:r>
              <a:rPr lang="en-US" altLang="zh-CN" sz="2400" dirty="0"/>
              <a:t>SOCKET</a:t>
            </a:r>
            <a:r>
              <a:rPr lang="zh-CN" altLang="en-US" sz="2400" dirty="0"/>
              <a:t>正常关闭）；</a:t>
            </a:r>
          </a:p>
          <a:p>
            <a:pPr>
              <a:lnSpc>
                <a:spcPct val="80000"/>
              </a:lnSpc>
            </a:pPr>
            <a:r>
              <a:rPr lang="en-US" altLang="zh-CN" sz="2400" dirty="0"/>
              <a:t>EPOLLOUT</a:t>
            </a:r>
            <a:r>
              <a:rPr lang="zh-CN" altLang="en-US" sz="2400" dirty="0"/>
              <a:t>：表示对应的文件描述符可以写；</a:t>
            </a:r>
          </a:p>
          <a:p>
            <a:pPr>
              <a:lnSpc>
                <a:spcPct val="80000"/>
              </a:lnSpc>
            </a:pPr>
            <a:r>
              <a:rPr lang="en-US" altLang="zh-CN" sz="2400" dirty="0"/>
              <a:t>EPOLLPRI</a:t>
            </a:r>
            <a:r>
              <a:rPr lang="zh-CN" altLang="en-US" sz="2400" dirty="0"/>
              <a:t>：表示对应的文件描述符有紧急的数据可读（这里应该表示有带外数据到来）；</a:t>
            </a:r>
          </a:p>
          <a:p>
            <a:pPr>
              <a:lnSpc>
                <a:spcPct val="80000"/>
              </a:lnSpc>
            </a:pPr>
            <a:r>
              <a:rPr lang="en-US" altLang="zh-CN" sz="2400" dirty="0"/>
              <a:t>EPOLLERR</a:t>
            </a:r>
            <a:r>
              <a:rPr lang="zh-CN" altLang="en-US" sz="2400" dirty="0"/>
              <a:t>：表示对应的文件描述符发生错误；</a:t>
            </a:r>
          </a:p>
          <a:p>
            <a:pPr>
              <a:lnSpc>
                <a:spcPct val="80000"/>
              </a:lnSpc>
            </a:pPr>
            <a:r>
              <a:rPr lang="en-US" altLang="zh-CN" sz="2400" dirty="0"/>
              <a:t>EPOLLHUP</a:t>
            </a:r>
            <a:r>
              <a:rPr lang="zh-CN" altLang="en-US" sz="2400" dirty="0"/>
              <a:t>：表示对应的文件描述符被挂断；</a:t>
            </a:r>
          </a:p>
          <a:p>
            <a:pPr>
              <a:lnSpc>
                <a:spcPct val="80000"/>
              </a:lnSpc>
            </a:pPr>
            <a:r>
              <a:rPr lang="en-US" altLang="zh-CN" sz="2400" dirty="0"/>
              <a:t>EPOLLET</a:t>
            </a:r>
            <a:r>
              <a:rPr lang="zh-CN" altLang="en-US" sz="2400" dirty="0"/>
              <a:t>： 将</a:t>
            </a:r>
            <a:r>
              <a:rPr lang="en-US" altLang="zh-CN" sz="2400" dirty="0"/>
              <a:t>EPOLL</a:t>
            </a:r>
            <a:r>
              <a:rPr lang="zh-CN" altLang="en-US" sz="2400" dirty="0"/>
              <a:t>设为边缘触发</a:t>
            </a:r>
            <a:r>
              <a:rPr lang="en-US" altLang="zh-CN" sz="2400" dirty="0"/>
              <a:t>(Edge Triggered)</a:t>
            </a:r>
            <a:r>
              <a:rPr lang="zh-CN" altLang="en-US" sz="2400" dirty="0"/>
              <a:t>模式，这是相对于水平触发</a:t>
            </a:r>
            <a:r>
              <a:rPr lang="en-US" altLang="zh-CN" sz="2400" dirty="0"/>
              <a:t>(Level Triggered)</a:t>
            </a:r>
            <a:r>
              <a:rPr lang="zh-CN" altLang="en-US" sz="2400" dirty="0"/>
              <a:t>来说的。</a:t>
            </a:r>
          </a:p>
          <a:p>
            <a:pPr>
              <a:lnSpc>
                <a:spcPct val="80000"/>
              </a:lnSpc>
            </a:pPr>
            <a:r>
              <a:rPr lang="en-US" altLang="zh-CN" sz="2400" dirty="0"/>
              <a:t>EPOLLONESHOT</a:t>
            </a:r>
            <a:r>
              <a:rPr lang="zh-CN" altLang="en-US" sz="2400" dirty="0"/>
              <a:t>：只监听一次事件，当监听完这次事件之后，如果还需要继续监听这个</a:t>
            </a:r>
            <a:r>
              <a:rPr lang="en-US" altLang="zh-CN" sz="2400" dirty="0"/>
              <a:t>socket</a:t>
            </a:r>
            <a:r>
              <a:rPr lang="zh-CN" altLang="en-US" sz="2400" dirty="0"/>
              <a:t>的话，需要再次把这个</a:t>
            </a:r>
            <a:r>
              <a:rPr lang="en-US" altLang="zh-CN" sz="2400" dirty="0"/>
              <a:t>socket</a:t>
            </a:r>
            <a:r>
              <a:rPr lang="zh-CN" altLang="en-US" sz="2400" dirty="0"/>
              <a:t>加入到</a:t>
            </a:r>
            <a:r>
              <a:rPr lang="en-US" altLang="zh-CN" sz="2400" dirty="0"/>
              <a:t>EPOLL</a:t>
            </a:r>
            <a:r>
              <a:rPr lang="zh-CN" altLang="en-US" sz="2400" dirty="0"/>
              <a:t>队列里</a:t>
            </a:r>
            <a:br>
              <a:rPr lang="zh-CN" altLang="en-US" sz="2400" dirty="0"/>
            </a:br>
            <a:br>
              <a:rPr lang="zh-CN" altLang="en-US" sz="2400" dirty="0"/>
            </a:br>
            <a:endParaRPr lang="zh-CN" altLang="en-US" sz="2400"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a:t>Epoll</a:t>
            </a:r>
            <a:r>
              <a:rPr lang="zh-CN" altLang="en-US"/>
              <a:t>的的两种工作模式</a:t>
            </a:r>
          </a:p>
        </p:txBody>
      </p:sp>
      <p:sp>
        <p:nvSpPr>
          <p:cNvPr id="77827" name="Rectangle 3"/>
          <p:cNvSpPr>
            <a:spLocks noGrp="1" noChangeArrowheads="1"/>
          </p:cNvSpPr>
          <p:nvPr>
            <p:ph idx="1"/>
          </p:nvPr>
        </p:nvSpPr>
        <p:spPr/>
        <p:txBody>
          <a:bodyPr/>
          <a:lstStyle/>
          <a:p>
            <a:r>
              <a:rPr lang="en-US" altLang="zh-CN" dirty="0"/>
              <a:t>LT</a:t>
            </a:r>
            <a:r>
              <a:rPr lang="zh-CN" altLang="en-US" dirty="0"/>
              <a:t>模式</a:t>
            </a:r>
            <a:endParaRPr lang="en-US" altLang="zh-CN" dirty="0"/>
          </a:p>
          <a:p>
            <a:r>
              <a:rPr lang="en-US" altLang="zh-CN" dirty="0"/>
              <a:t>ET</a:t>
            </a:r>
            <a:r>
              <a:rPr lang="zh-CN" altLang="en-US" dirty="0"/>
              <a:t>模式</a:t>
            </a:r>
          </a:p>
          <a:p>
            <a:endParaRPr lang="zh-CN" altLang="en-US"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510209" y="794543"/>
            <a:ext cx="11317356" cy="5646013"/>
          </a:xfrm>
        </p:spPr>
        <p:txBody>
          <a:bodyPr>
            <a:noAutofit/>
          </a:bodyPr>
          <a:lstStyle/>
          <a:p>
            <a:pPr eaLnBrk="1" hangingPunct="1">
              <a:lnSpc>
                <a:spcPct val="90000"/>
              </a:lnSpc>
            </a:pPr>
            <a:r>
              <a:rPr lang="en-US" altLang="zh-CN" sz="3200" dirty="0"/>
              <a:t>ET</a:t>
            </a:r>
            <a:r>
              <a:rPr lang="zh-CN" altLang="en-US" sz="3200" dirty="0"/>
              <a:t>与</a:t>
            </a:r>
            <a:r>
              <a:rPr lang="en-US" altLang="zh-CN" sz="3200" dirty="0"/>
              <a:t>LT</a:t>
            </a:r>
          </a:p>
          <a:p>
            <a:pPr lvl="1" eaLnBrk="1" hangingPunct="1">
              <a:lnSpc>
                <a:spcPct val="90000"/>
              </a:lnSpc>
            </a:pPr>
            <a:r>
              <a:rPr lang="zh-CN" altLang="en-US" sz="2800" dirty="0"/>
              <a:t>在</a:t>
            </a:r>
            <a:r>
              <a:rPr lang="en-US" altLang="zh-CN" sz="2800" dirty="0"/>
              <a:t>ET</a:t>
            </a:r>
            <a:r>
              <a:rPr lang="zh-CN" altLang="en-US" sz="2800" dirty="0"/>
              <a:t>模式下，事件只在</a:t>
            </a:r>
            <a:r>
              <a:rPr lang="en-US" altLang="zh-CN" sz="2800" dirty="0" err="1"/>
              <a:t>epoll</a:t>
            </a:r>
            <a:r>
              <a:rPr lang="zh-CN" altLang="en-US" sz="2800" dirty="0"/>
              <a:t>返回时通知应用程序。即是说，如果一次不干净地处理完通知事件，以后该事件再也不会通知应用程序</a:t>
            </a:r>
          </a:p>
          <a:p>
            <a:pPr lvl="1" eaLnBrk="1" hangingPunct="1">
              <a:lnSpc>
                <a:spcPct val="90000"/>
              </a:lnSpc>
            </a:pPr>
            <a:r>
              <a:rPr lang="zh-CN" altLang="en-US" sz="2800" dirty="0"/>
              <a:t>而在</a:t>
            </a:r>
            <a:r>
              <a:rPr lang="en-US" altLang="zh-CN" sz="2800" dirty="0"/>
              <a:t>LT</a:t>
            </a:r>
            <a:r>
              <a:rPr lang="zh-CN" altLang="en-US" sz="2800" dirty="0"/>
              <a:t>模式下，应用程序可以只处理一部分事件，剩下的事件，在下次</a:t>
            </a:r>
            <a:r>
              <a:rPr lang="en-US" altLang="zh-CN" sz="2800" dirty="0" err="1"/>
              <a:t>epoll</a:t>
            </a:r>
            <a:r>
              <a:rPr lang="zh-CN" altLang="en-US" sz="2800" dirty="0"/>
              <a:t>返回后，仍然还会通知用户</a:t>
            </a:r>
          </a:p>
          <a:p>
            <a:pPr lvl="1" eaLnBrk="1" hangingPunct="1">
              <a:lnSpc>
                <a:spcPct val="90000"/>
              </a:lnSpc>
            </a:pPr>
            <a:r>
              <a:rPr lang="zh-CN" altLang="en-US" sz="2800" dirty="0"/>
              <a:t>例子</a:t>
            </a:r>
          </a:p>
          <a:p>
            <a:pPr lvl="2" eaLnBrk="1" hangingPunct="1">
              <a:lnSpc>
                <a:spcPct val="90000"/>
              </a:lnSpc>
            </a:pPr>
            <a:r>
              <a:rPr lang="zh-CN" altLang="en-US" sz="2400" dirty="0"/>
              <a:t>一个</a:t>
            </a:r>
            <a:r>
              <a:rPr lang="en-US" altLang="zh-CN" sz="2400" dirty="0"/>
              <a:t>pipe</a:t>
            </a:r>
            <a:r>
              <a:rPr lang="zh-CN" altLang="en-US" sz="2400" dirty="0"/>
              <a:t>，</a:t>
            </a:r>
            <a:r>
              <a:rPr lang="en-US" altLang="zh-CN" sz="2400" dirty="0"/>
              <a:t>writer</a:t>
            </a:r>
            <a:r>
              <a:rPr lang="zh-CN" altLang="en-US" sz="2400" dirty="0"/>
              <a:t>向其中写入</a:t>
            </a:r>
            <a:r>
              <a:rPr lang="en-US" altLang="zh-CN" sz="2400" dirty="0"/>
              <a:t>4KB</a:t>
            </a:r>
          </a:p>
          <a:p>
            <a:pPr lvl="2" eaLnBrk="1" hangingPunct="1">
              <a:lnSpc>
                <a:spcPct val="90000"/>
              </a:lnSpc>
            </a:pPr>
            <a:r>
              <a:rPr lang="en-US" altLang="zh-CN" sz="2400" dirty="0"/>
              <a:t>reader</a:t>
            </a:r>
            <a:r>
              <a:rPr lang="zh-CN" altLang="en-US" sz="2400" dirty="0"/>
              <a:t>只读取</a:t>
            </a:r>
            <a:r>
              <a:rPr lang="en-US" altLang="zh-CN" sz="2400" dirty="0"/>
              <a:t>1KB</a:t>
            </a:r>
          </a:p>
          <a:p>
            <a:pPr lvl="2" eaLnBrk="1" hangingPunct="1">
              <a:lnSpc>
                <a:spcPct val="90000"/>
              </a:lnSpc>
            </a:pPr>
            <a:r>
              <a:rPr lang="zh-CN" altLang="en-US" sz="2400" dirty="0"/>
              <a:t>在</a:t>
            </a:r>
            <a:r>
              <a:rPr lang="en-US" altLang="zh-CN" sz="2400" dirty="0"/>
              <a:t>ET</a:t>
            </a:r>
            <a:r>
              <a:rPr lang="zh-CN" altLang="en-US" sz="2400" dirty="0"/>
              <a:t>模式下，剩下的</a:t>
            </a:r>
            <a:r>
              <a:rPr lang="en-US" altLang="zh-CN" sz="2400" dirty="0"/>
              <a:t>3KB</a:t>
            </a:r>
            <a:r>
              <a:rPr lang="zh-CN" altLang="en-US" sz="2400" dirty="0"/>
              <a:t>将不再通知</a:t>
            </a:r>
          </a:p>
          <a:p>
            <a:pPr lvl="2" eaLnBrk="1" hangingPunct="1">
              <a:lnSpc>
                <a:spcPct val="90000"/>
              </a:lnSpc>
            </a:pPr>
            <a:r>
              <a:rPr lang="zh-CN" altLang="en-US" sz="2400" dirty="0"/>
              <a:t>而在</a:t>
            </a:r>
            <a:r>
              <a:rPr lang="en-US" altLang="zh-CN" sz="2400" dirty="0"/>
              <a:t>LT</a:t>
            </a:r>
            <a:r>
              <a:rPr lang="zh-CN" altLang="en-US" sz="2400" dirty="0"/>
              <a:t>模式下，该事件仍然会通知</a:t>
            </a:r>
            <a:r>
              <a:rPr lang="zh-CN" altLang="en-US" sz="2400"/>
              <a:t>应用程序</a:t>
            </a:r>
            <a:endParaRPr lang="zh-CN" altLang="en-US" sz="2400" dirty="0"/>
          </a:p>
          <a:p>
            <a:pPr eaLnBrk="1" hangingPunct="1">
              <a:lnSpc>
                <a:spcPct val="90000"/>
              </a:lnSpc>
            </a:pPr>
            <a:r>
              <a:rPr lang="en-US" altLang="zh-CN" sz="3200" dirty="0"/>
              <a:t>ET</a:t>
            </a:r>
            <a:r>
              <a:rPr lang="zh-CN" altLang="en-US" sz="3200" dirty="0"/>
              <a:t>的效能更高，但是对程序员的要求也更高。在</a:t>
            </a:r>
            <a:r>
              <a:rPr lang="en-US" altLang="zh-CN" sz="3200" dirty="0"/>
              <a:t>ET</a:t>
            </a:r>
            <a:r>
              <a:rPr lang="zh-CN" altLang="en-US" sz="3200" dirty="0"/>
              <a:t>模式下，我们必须一次干净而彻底地处理完所有事件</a:t>
            </a:r>
          </a:p>
        </p:txBody>
      </p:sp>
      <p:graphicFrame>
        <p:nvGraphicFramePr>
          <p:cNvPr id="35843" name="Object 4"/>
          <p:cNvGraphicFramePr>
            <a:graphicFrameLocks noGrp="1" noChangeAspect="1"/>
          </p:cNvGraphicFramePr>
          <p:nvPr>
            <p:ph sz="half" idx="4294967295"/>
          </p:nvPr>
        </p:nvGraphicFramePr>
        <p:xfrm>
          <a:off x="6816726" y="188913"/>
          <a:ext cx="2378075" cy="1211262"/>
        </p:xfrm>
        <a:graphic>
          <a:graphicData uri="http://schemas.openxmlformats.org/presentationml/2006/ole">
            <mc:AlternateContent xmlns:mc="http://schemas.openxmlformats.org/markup-compatibility/2006">
              <mc:Choice xmlns:v="urn:schemas-microsoft-com:vml" Requires="v">
                <p:oleObj name="Visio" r:id="rId2" imgW="2017614" imgH="1027619" progId="Visio.Drawing.11">
                  <p:embed/>
                </p:oleObj>
              </mc:Choice>
              <mc:Fallback>
                <p:oleObj name="Visio" r:id="rId2" imgW="2017614" imgH="1027619"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6" y="188913"/>
                        <a:ext cx="2378075" cy="121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462568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Linux</a:t>
            </a:r>
            <a:r>
              <a:rPr lang="zh-CN" altLang="en-US" sz="4000" dirty="0"/>
              <a:t>下常用的一些</a:t>
            </a:r>
            <a:r>
              <a:rPr lang="en-US" altLang="zh-CN" sz="4000" dirty="0"/>
              <a:t>I/O</a:t>
            </a:r>
            <a:r>
              <a:rPr lang="zh-CN" altLang="en-US" sz="4000" dirty="0"/>
              <a:t>函数</a:t>
            </a:r>
          </a:p>
        </p:txBody>
      </p:sp>
      <p:sp>
        <p:nvSpPr>
          <p:cNvPr id="3" name="内容占位符 2"/>
          <p:cNvSpPr>
            <a:spLocks noGrp="1"/>
          </p:cNvSpPr>
          <p:nvPr>
            <p:ph idx="1"/>
          </p:nvPr>
        </p:nvSpPr>
        <p:spPr/>
        <p:txBody>
          <a:bodyPr>
            <a:normAutofit fontScale="92500" lnSpcReduction="10000"/>
          </a:bodyPr>
          <a:lstStyle/>
          <a:p>
            <a:r>
              <a:rPr lang="en-US" altLang="zh-CN" dirty="0"/>
              <a:t>read() / write()</a:t>
            </a:r>
          </a:p>
          <a:p>
            <a:r>
              <a:rPr lang="en-US" altLang="zh-CN" dirty="0" err="1"/>
              <a:t>readv</a:t>
            </a:r>
            <a:r>
              <a:rPr lang="en-US" altLang="zh-CN" dirty="0"/>
              <a:t>() / </a:t>
            </a:r>
            <a:r>
              <a:rPr lang="en-US" altLang="zh-CN" dirty="0" err="1"/>
              <a:t>writev</a:t>
            </a:r>
            <a:r>
              <a:rPr lang="en-US" altLang="zh-CN" dirty="0"/>
              <a:t>()</a:t>
            </a:r>
            <a:endParaRPr lang="zh-CN" altLang="en-US" dirty="0"/>
          </a:p>
          <a:p>
            <a:r>
              <a:rPr lang="en-US" altLang="zh-CN" dirty="0" err="1"/>
              <a:t>recv</a:t>
            </a:r>
            <a:r>
              <a:rPr lang="en-US" altLang="zh-CN" dirty="0"/>
              <a:t>() / send()</a:t>
            </a:r>
            <a:endParaRPr lang="zh-CN" altLang="en-US" dirty="0"/>
          </a:p>
          <a:p>
            <a:r>
              <a:rPr lang="en-US" altLang="zh-CN" dirty="0" err="1"/>
              <a:t>recvmsg</a:t>
            </a:r>
            <a:r>
              <a:rPr lang="en-US" altLang="zh-CN" dirty="0"/>
              <a:t>() / </a:t>
            </a:r>
            <a:r>
              <a:rPr lang="en-US" altLang="zh-CN" dirty="0" err="1"/>
              <a:t>sendmsg</a:t>
            </a:r>
            <a:r>
              <a:rPr lang="en-US" altLang="zh-CN" dirty="0"/>
              <a:t>()</a:t>
            </a:r>
          </a:p>
          <a:p>
            <a:r>
              <a:rPr lang="en-US" altLang="zh-CN" dirty="0" err="1"/>
              <a:t>recvfrom</a:t>
            </a:r>
            <a:r>
              <a:rPr lang="en-US" altLang="zh-CN" dirty="0"/>
              <a:t>() / </a:t>
            </a:r>
            <a:r>
              <a:rPr lang="en-US" altLang="zh-CN" dirty="0" err="1"/>
              <a:t>sendto</a:t>
            </a:r>
            <a:r>
              <a:rPr lang="en-US" altLang="zh-CN" dirty="0"/>
              <a:t>()</a:t>
            </a:r>
          </a:p>
          <a:p>
            <a:endParaRPr lang="en-US" altLang="zh-CN" dirty="0"/>
          </a:p>
          <a:p>
            <a:pPr marL="0" indent="0">
              <a:buNone/>
            </a:pPr>
            <a:r>
              <a:rPr lang="en-US" altLang="zh-CN" sz="3500" b="0" dirty="0">
                <a:solidFill>
                  <a:srgbClr val="0070C0"/>
                </a:solidFill>
              </a:rPr>
              <a:t>Ref : Linux</a:t>
            </a:r>
            <a:r>
              <a:rPr lang="zh-CN" altLang="en-US" sz="3500" b="0" dirty="0">
                <a:solidFill>
                  <a:srgbClr val="0070C0"/>
                </a:solidFill>
              </a:rPr>
              <a:t>网络编程</a:t>
            </a:r>
            <a:r>
              <a:rPr lang="en-US" altLang="zh-CN" sz="3500" b="0" dirty="0">
                <a:solidFill>
                  <a:srgbClr val="0070C0"/>
                </a:solidFill>
              </a:rPr>
              <a:t>9.1-9.2</a:t>
            </a:r>
            <a:r>
              <a:rPr lang="zh-CN" altLang="en-US" sz="3500" b="0" dirty="0">
                <a:solidFill>
                  <a:srgbClr val="0070C0"/>
                </a:solidFill>
              </a:rPr>
              <a:t>节</a:t>
            </a:r>
          </a:p>
          <a:p>
            <a:endParaRPr lang="zh-CN" altLang="en-US" dirty="0"/>
          </a:p>
        </p:txBody>
      </p:sp>
    </p:spTree>
    <p:extLst>
      <p:ext uri="{BB962C8B-B14F-4D97-AF65-F5344CB8AC3E}">
        <p14:creationId xmlns:p14="http://schemas.microsoft.com/office/powerpoint/2010/main" val="27856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LT</a:t>
            </a:r>
            <a:r>
              <a:rPr lang="zh-CN" altLang="en-US" dirty="0"/>
              <a:t>模式</a:t>
            </a:r>
          </a:p>
        </p:txBody>
      </p:sp>
      <p:sp>
        <p:nvSpPr>
          <p:cNvPr id="79875" name="Rectangle 3"/>
          <p:cNvSpPr>
            <a:spLocks noGrp="1" noChangeArrowheads="1"/>
          </p:cNvSpPr>
          <p:nvPr>
            <p:ph idx="1"/>
          </p:nvPr>
        </p:nvSpPr>
        <p:spPr/>
        <p:txBody>
          <a:bodyPr/>
          <a:lstStyle/>
          <a:p>
            <a:pPr algn="l"/>
            <a:r>
              <a:rPr lang="en-US" altLang="zh-CN" sz="2800" dirty="0"/>
              <a:t>LT</a:t>
            </a:r>
            <a:r>
              <a:rPr lang="zh-CN" altLang="en-US" sz="2800" dirty="0"/>
              <a:t>（</a:t>
            </a:r>
            <a:r>
              <a:rPr lang="en-US" altLang="zh-CN" sz="2800" dirty="0"/>
              <a:t>level triggered</a:t>
            </a:r>
            <a:r>
              <a:rPr lang="zh-CN" altLang="en-US" sz="2800" dirty="0"/>
              <a:t>）是缺省的工作方式，并且同时支持</a:t>
            </a:r>
            <a:r>
              <a:rPr lang="en-US" altLang="zh-CN" sz="2800" dirty="0"/>
              <a:t>block</a:t>
            </a:r>
            <a:r>
              <a:rPr lang="zh-CN" altLang="en-US" sz="2800" dirty="0"/>
              <a:t>和</a:t>
            </a:r>
            <a:r>
              <a:rPr lang="en-US" altLang="zh-CN" sz="2800" dirty="0"/>
              <a:t>no-block socket.</a:t>
            </a:r>
          </a:p>
          <a:p>
            <a:pPr algn="l"/>
            <a:r>
              <a:rPr lang="zh-CN" altLang="en-US" sz="2800" dirty="0"/>
              <a:t>在这种做法中，内核告诉你一个文件描述符是否就绪了，然后你可以对这个就绪的</a:t>
            </a:r>
            <a:r>
              <a:rPr lang="en-US" altLang="zh-CN" sz="2800" dirty="0" err="1"/>
              <a:t>fd</a:t>
            </a:r>
            <a:r>
              <a:rPr lang="zh-CN" altLang="en-US" sz="2800" dirty="0"/>
              <a:t>进行</a:t>
            </a:r>
            <a:r>
              <a:rPr lang="en-US" altLang="zh-CN" sz="2800" dirty="0"/>
              <a:t>IO</a:t>
            </a:r>
            <a:r>
              <a:rPr lang="zh-CN" altLang="en-US" sz="2800" dirty="0"/>
              <a:t>操作。</a:t>
            </a:r>
            <a:r>
              <a:rPr lang="zh-CN" altLang="en-US" sz="2800" dirty="0">
                <a:solidFill>
                  <a:srgbClr val="C00000"/>
                </a:solidFill>
              </a:rPr>
              <a:t>如果你不作任何操作，内核还是会继续通知你的</a:t>
            </a:r>
            <a:r>
              <a:rPr lang="zh-CN" altLang="en-US" sz="2800" dirty="0"/>
              <a:t>，所以，这种模式编程出错误可能性要小一点。传统的</a:t>
            </a:r>
            <a:r>
              <a:rPr lang="en-US" altLang="zh-CN" sz="2800" dirty="0"/>
              <a:t>select/poll</a:t>
            </a:r>
            <a:r>
              <a:rPr lang="zh-CN" altLang="en-US" sz="2800" dirty="0"/>
              <a:t>都是这种模型的代表。 </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dirty="0"/>
              <a:t>ET</a:t>
            </a:r>
            <a:r>
              <a:rPr lang="zh-CN" altLang="en-US" dirty="0"/>
              <a:t>模式</a:t>
            </a:r>
          </a:p>
        </p:txBody>
      </p:sp>
      <p:sp>
        <p:nvSpPr>
          <p:cNvPr id="78851" name="Rectangle 3"/>
          <p:cNvSpPr>
            <a:spLocks noGrp="1" noChangeArrowheads="1"/>
          </p:cNvSpPr>
          <p:nvPr>
            <p:ph idx="1"/>
          </p:nvPr>
        </p:nvSpPr>
        <p:spPr>
          <a:xfrm>
            <a:off x="965200" y="1319514"/>
            <a:ext cx="10261600" cy="4419600"/>
          </a:xfrm>
        </p:spPr>
        <p:txBody>
          <a:bodyPr>
            <a:normAutofit fontScale="85000" lnSpcReduction="10000"/>
          </a:bodyPr>
          <a:lstStyle/>
          <a:p>
            <a:pPr algn="l"/>
            <a:r>
              <a:rPr lang="en-US" altLang="zh-CN" dirty="0"/>
              <a:t>ET</a:t>
            </a:r>
            <a:r>
              <a:rPr lang="zh-CN" altLang="en-US" dirty="0"/>
              <a:t>模式是种高速工作方式，</a:t>
            </a:r>
            <a:r>
              <a:rPr lang="zh-CN" altLang="en-US" dirty="0">
                <a:solidFill>
                  <a:srgbClr val="C00000"/>
                </a:solidFill>
              </a:rPr>
              <a:t>只支持</a:t>
            </a:r>
            <a:r>
              <a:rPr lang="en-US" altLang="zh-CN" dirty="0">
                <a:solidFill>
                  <a:srgbClr val="C00000"/>
                </a:solidFill>
              </a:rPr>
              <a:t>no-block socket</a:t>
            </a:r>
            <a:r>
              <a:rPr lang="zh-CN" altLang="en-US" dirty="0"/>
              <a:t>。在这种模式下，当描述符从未就绪变为就绪时，内核通过</a:t>
            </a:r>
            <a:r>
              <a:rPr lang="en-US" altLang="zh-CN" dirty="0" err="1"/>
              <a:t>epoll</a:t>
            </a:r>
            <a:r>
              <a:rPr lang="zh-CN" altLang="en-US" dirty="0"/>
              <a:t>告诉你。</a:t>
            </a:r>
            <a:r>
              <a:rPr lang="zh-CN" altLang="en-US" dirty="0">
                <a:solidFill>
                  <a:srgbClr val="C00000"/>
                </a:solidFill>
              </a:rPr>
              <a:t>然后它会假设你知道文件描述符已经就绪，并且不会再为那个文件描述符发送更多的就绪通知</a:t>
            </a:r>
            <a:r>
              <a:rPr lang="zh-CN" altLang="en-US" dirty="0"/>
              <a:t>，直到你做了某些操作导致那个文件描述符不再为就绪状态了</a:t>
            </a:r>
            <a:r>
              <a:rPr lang="en-US" altLang="zh-CN" dirty="0"/>
              <a:t>. </a:t>
            </a:r>
          </a:p>
          <a:p>
            <a:r>
              <a:rPr lang="zh-CN" altLang="en-US" dirty="0"/>
              <a:t>例如</a:t>
            </a:r>
            <a:r>
              <a:rPr lang="en-US" altLang="zh-CN" dirty="0"/>
              <a:t>:</a:t>
            </a:r>
            <a:r>
              <a:rPr lang="zh-CN" altLang="en-US" dirty="0"/>
              <a:t>客服端发送了一个</a:t>
            </a:r>
            <a:r>
              <a:rPr lang="en-US" altLang="zh-CN" dirty="0"/>
              <a:t>10KB</a:t>
            </a:r>
            <a:r>
              <a:rPr lang="zh-CN" altLang="en-US" dirty="0"/>
              <a:t>的数据，这时服务端收到一个读取事件但只读取了</a:t>
            </a:r>
            <a:r>
              <a:rPr lang="en-US" altLang="zh-CN" dirty="0"/>
              <a:t>5KB</a:t>
            </a:r>
            <a:r>
              <a:rPr lang="zh-CN" altLang="en-US" dirty="0"/>
              <a:t>的数据也就是说缓存区还有</a:t>
            </a:r>
            <a:r>
              <a:rPr lang="en-US" altLang="zh-CN" dirty="0"/>
              <a:t>5kB</a:t>
            </a:r>
            <a:r>
              <a:rPr lang="zh-CN" altLang="en-US" dirty="0"/>
              <a:t>未读取但因为采用的是</a:t>
            </a:r>
            <a:r>
              <a:rPr lang="en-US" altLang="zh-CN" dirty="0"/>
              <a:t>ET</a:t>
            </a:r>
            <a:r>
              <a:rPr lang="zh-CN" altLang="en-US" dirty="0"/>
              <a:t>模式服务端不会再收到一个读取事件这就导致还有</a:t>
            </a:r>
            <a:r>
              <a:rPr lang="en-US" altLang="zh-CN" dirty="0"/>
              <a:t>5KB</a:t>
            </a:r>
            <a:r>
              <a:rPr lang="zh-CN" altLang="en-US" dirty="0"/>
              <a:t>的数据不会被读取</a:t>
            </a:r>
            <a:r>
              <a:rPr lang="en-US" altLang="zh-CN" dirty="0"/>
              <a:t>.</a:t>
            </a:r>
          </a:p>
          <a:p>
            <a:endParaRPr lang="en-US" altLang="zh-CN" dirty="0"/>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914400" y="1132114"/>
            <a:ext cx="10261600" cy="5570136"/>
          </a:xfrm>
        </p:spPr>
        <p:txBody>
          <a:bodyPr>
            <a:normAutofit fontScale="47500" lnSpcReduction="20000"/>
          </a:bodyPr>
          <a:lstStyle/>
          <a:p>
            <a:pPr algn="l"/>
            <a:r>
              <a:rPr lang="zh-CN" altLang="en-US" sz="4400" dirty="0"/>
              <a:t>读数据的时候要考虑当</a:t>
            </a:r>
            <a:r>
              <a:rPr lang="en-US" altLang="zh-CN" sz="4400" dirty="0" err="1"/>
              <a:t>recv</a:t>
            </a:r>
            <a:r>
              <a:rPr lang="en-US" altLang="zh-CN" sz="4400" dirty="0"/>
              <a:t>()</a:t>
            </a:r>
            <a:r>
              <a:rPr lang="zh-CN" altLang="en-US" sz="4400" dirty="0"/>
              <a:t>返回的大小</a:t>
            </a:r>
            <a:r>
              <a:rPr lang="en-US" altLang="zh-CN" sz="4400" dirty="0"/>
              <a:t>,</a:t>
            </a:r>
            <a:r>
              <a:rPr lang="zh-CN" altLang="en-US" sz="4400" dirty="0"/>
              <a:t>如果等于请求的大小，那么很有可能是缓冲区还有数据未读完，也意味着该次事件还没有处理完，所以还需要再次读取。</a:t>
            </a:r>
            <a:endParaRPr lang="en-US" altLang="zh-CN" sz="4400" dirty="0"/>
          </a:p>
          <a:p>
            <a:pPr algn="l"/>
            <a:r>
              <a:rPr lang="en-US" altLang="zh-CN" dirty="0"/>
              <a:t>while(</a:t>
            </a:r>
            <a:r>
              <a:rPr lang="en-US" altLang="zh-CN" dirty="0" err="1"/>
              <a:t>rs</a:t>
            </a:r>
            <a:r>
              <a:rPr lang="en-US" altLang="zh-CN" dirty="0"/>
              <a:t>)</a:t>
            </a:r>
            <a:br>
              <a:rPr lang="en-US" altLang="zh-CN" dirty="0"/>
            </a:br>
            <a:r>
              <a:rPr lang="en-US" altLang="zh-CN" dirty="0"/>
              <a:t>{</a:t>
            </a:r>
            <a:br>
              <a:rPr lang="en-US" altLang="zh-CN" dirty="0"/>
            </a:br>
            <a:r>
              <a:rPr lang="en-US" altLang="zh-CN" dirty="0">
                <a:latin typeface="Arial"/>
              </a:rPr>
              <a:t> </a:t>
            </a:r>
            <a:r>
              <a:rPr lang="en-US" altLang="zh-CN" dirty="0"/>
              <a:t> </a:t>
            </a:r>
            <a:r>
              <a:rPr lang="en-US" altLang="zh-CN" dirty="0" err="1"/>
              <a:t>buflen</a:t>
            </a:r>
            <a:r>
              <a:rPr lang="en-US" altLang="zh-CN" dirty="0"/>
              <a:t> = </a:t>
            </a:r>
            <a:r>
              <a:rPr lang="en-US" altLang="zh-CN" dirty="0" err="1"/>
              <a:t>recv</a:t>
            </a:r>
            <a:r>
              <a:rPr lang="en-US" altLang="zh-CN" dirty="0"/>
              <a:t>(</a:t>
            </a:r>
            <a:r>
              <a:rPr lang="en-US" altLang="zh-CN" dirty="0" err="1"/>
              <a:t>activeevents</a:t>
            </a:r>
            <a:r>
              <a:rPr lang="en-US" altLang="zh-CN" dirty="0"/>
              <a:t>[</a:t>
            </a:r>
            <a:r>
              <a:rPr lang="en-US" altLang="zh-CN" dirty="0" err="1"/>
              <a:t>i</a:t>
            </a:r>
            <a:r>
              <a:rPr lang="en-US" altLang="zh-CN" dirty="0"/>
              <a:t>].</a:t>
            </a:r>
            <a:r>
              <a:rPr lang="en-US" altLang="zh-CN" dirty="0" err="1"/>
              <a:t>data.fd</a:t>
            </a:r>
            <a:r>
              <a:rPr lang="en-US" altLang="zh-CN" dirty="0"/>
              <a:t>, </a:t>
            </a:r>
            <a:r>
              <a:rPr lang="en-US" altLang="zh-CN" dirty="0" err="1"/>
              <a:t>buf</a:t>
            </a:r>
            <a:r>
              <a:rPr lang="en-US" altLang="zh-CN" dirty="0"/>
              <a:t>, </a:t>
            </a:r>
            <a:r>
              <a:rPr lang="en-US" altLang="zh-CN" dirty="0" err="1"/>
              <a:t>sizeof</a:t>
            </a:r>
            <a:r>
              <a:rPr lang="en-US" altLang="zh-CN" dirty="0"/>
              <a:t>(</a:t>
            </a:r>
            <a:r>
              <a:rPr lang="en-US" altLang="zh-CN" dirty="0" err="1"/>
              <a:t>buf</a:t>
            </a:r>
            <a:r>
              <a:rPr lang="en-US" altLang="zh-CN" dirty="0"/>
              <a:t>), 0);</a:t>
            </a:r>
            <a:br>
              <a:rPr lang="en-US" altLang="zh-CN" dirty="0"/>
            </a:br>
            <a:r>
              <a:rPr lang="en-US" altLang="zh-CN" dirty="0">
                <a:latin typeface="Arial"/>
              </a:rPr>
              <a:t> </a:t>
            </a:r>
            <a:r>
              <a:rPr lang="en-US" altLang="zh-CN" dirty="0"/>
              <a:t> if(</a:t>
            </a:r>
            <a:r>
              <a:rPr lang="en-US" altLang="zh-CN" dirty="0" err="1"/>
              <a:t>buflen</a:t>
            </a:r>
            <a:r>
              <a:rPr lang="en-US" altLang="zh-CN" dirty="0"/>
              <a:t> &lt; 0)</a:t>
            </a:r>
            <a:br>
              <a:rPr lang="en-US" altLang="zh-CN" dirty="0"/>
            </a:br>
            <a:r>
              <a:rPr lang="en-US" altLang="zh-CN" dirty="0">
                <a:latin typeface="Arial"/>
              </a:rPr>
              <a:t> </a:t>
            </a:r>
            <a:r>
              <a:rPr lang="en-US" altLang="zh-CN" dirty="0"/>
              <a:t> {</a:t>
            </a:r>
            <a:br>
              <a:rPr lang="en-US" altLang="zh-CN" dirty="0"/>
            </a:br>
            <a:r>
              <a:rPr lang="en-US" altLang="zh-CN" dirty="0">
                <a:latin typeface="Arial"/>
              </a:rPr>
              <a:t>   </a:t>
            </a:r>
            <a:r>
              <a:rPr lang="en-US" altLang="zh-CN" dirty="0"/>
              <a:t> /* </a:t>
            </a:r>
            <a:r>
              <a:rPr lang="zh-CN" altLang="en-US" dirty="0"/>
              <a:t>由于是非阻塞的模式</a:t>
            </a:r>
            <a:r>
              <a:rPr lang="en-US" altLang="zh-CN" dirty="0"/>
              <a:t>,</a:t>
            </a:r>
            <a:r>
              <a:rPr lang="zh-CN" altLang="en-US" dirty="0"/>
              <a:t>所以当</a:t>
            </a:r>
            <a:r>
              <a:rPr lang="en-US" altLang="zh-CN" dirty="0" err="1"/>
              <a:t>errno</a:t>
            </a:r>
            <a:r>
              <a:rPr lang="zh-CN" altLang="en-US" dirty="0"/>
              <a:t>为</a:t>
            </a:r>
            <a:r>
              <a:rPr lang="en-US" altLang="zh-CN" dirty="0"/>
              <a:t>EAGAIN</a:t>
            </a:r>
            <a:r>
              <a:rPr lang="zh-CN" altLang="en-US" dirty="0"/>
              <a:t>时</a:t>
            </a:r>
            <a:r>
              <a:rPr lang="en-US" altLang="zh-CN" dirty="0"/>
              <a:t>,</a:t>
            </a:r>
            <a:r>
              <a:rPr lang="zh-CN" altLang="en-US" dirty="0"/>
              <a:t>表示当前缓冲区	已无数据可读 *</a:t>
            </a:r>
            <a:r>
              <a:rPr lang="en-US" altLang="zh-CN" dirty="0"/>
              <a:t>/</a:t>
            </a:r>
            <a:br>
              <a:rPr lang="en-US" altLang="zh-CN" dirty="0"/>
            </a:br>
            <a:r>
              <a:rPr lang="en-US" altLang="zh-CN" dirty="0">
                <a:latin typeface="Arial"/>
              </a:rPr>
              <a:t>    </a:t>
            </a:r>
            <a:r>
              <a:rPr lang="en-US" altLang="zh-CN" dirty="0"/>
              <a:t>if(</a:t>
            </a:r>
            <a:r>
              <a:rPr lang="en-US" altLang="zh-CN" dirty="0" err="1"/>
              <a:t>errno</a:t>
            </a:r>
            <a:r>
              <a:rPr lang="en-US" altLang="zh-CN" dirty="0"/>
              <a:t> == EAGAIN)</a:t>
            </a:r>
            <a:br>
              <a:rPr lang="en-US" altLang="zh-CN" dirty="0"/>
            </a:br>
            <a:r>
              <a:rPr lang="en-US" altLang="zh-CN" dirty="0">
                <a:latin typeface="Arial"/>
              </a:rPr>
              <a:t>    </a:t>
            </a:r>
            <a:r>
              <a:rPr lang="en-US" altLang="zh-CN" dirty="0"/>
              <a:t> break;</a:t>
            </a:r>
            <a:br>
              <a:rPr lang="en-US" altLang="zh-CN" dirty="0"/>
            </a:br>
            <a:r>
              <a:rPr lang="en-US" altLang="zh-CN" dirty="0">
                <a:latin typeface="Arial"/>
              </a:rPr>
              <a:t>   </a:t>
            </a:r>
            <a:r>
              <a:rPr lang="en-US" altLang="zh-CN" dirty="0"/>
              <a:t> else</a:t>
            </a:r>
            <a:br>
              <a:rPr lang="en-US" altLang="zh-CN" dirty="0"/>
            </a:br>
            <a:r>
              <a:rPr lang="en-US" altLang="zh-CN" dirty="0">
                <a:latin typeface="Arial"/>
              </a:rPr>
              <a:t>    </a:t>
            </a:r>
            <a:r>
              <a:rPr lang="en-US" altLang="zh-CN" dirty="0"/>
              <a:t> return;</a:t>
            </a:r>
            <a:br>
              <a:rPr lang="en-US" altLang="zh-CN" dirty="0"/>
            </a:br>
            <a:r>
              <a:rPr lang="en-US" altLang="zh-CN" dirty="0">
                <a:latin typeface="Arial"/>
              </a:rPr>
              <a:t>  </a:t>
            </a:r>
            <a:r>
              <a:rPr lang="en-US" altLang="zh-CN" dirty="0"/>
              <a:t> }</a:t>
            </a:r>
            <a:br>
              <a:rPr lang="en-US" altLang="zh-CN" dirty="0"/>
            </a:br>
            <a:r>
              <a:rPr lang="en-US" altLang="zh-CN" dirty="0">
                <a:latin typeface="Arial"/>
              </a:rPr>
              <a:t>  </a:t>
            </a:r>
            <a:r>
              <a:rPr lang="en-US" altLang="zh-CN" dirty="0"/>
              <a:t> else if(</a:t>
            </a:r>
            <a:r>
              <a:rPr lang="en-US" altLang="zh-CN" dirty="0" err="1"/>
              <a:t>buflen</a:t>
            </a:r>
            <a:r>
              <a:rPr lang="en-US" altLang="zh-CN" dirty="0"/>
              <a:t> == 0)</a:t>
            </a:r>
            <a:br>
              <a:rPr lang="en-US" altLang="zh-CN" dirty="0"/>
            </a:br>
            <a:r>
              <a:rPr lang="en-US" altLang="zh-CN" dirty="0">
                <a:latin typeface="Arial"/>
              </a:rPr>
              <a:t>  </a:t>
            </a:r>
            <a:r>
              <a:rPr lang="en-US" altLang="zh-CN" dirty="0"/>
              <a:t> {</a:t>
            </a:r>
            <a:br>
              <a:rPr lang="en-US" altLang="zh-CN" dirty="0"/>
            </a:br>
            <a:r>
              <a:rPr lang="en-US" altLang="zh-CN" dirty="0">
                <a:latin typeface="Arial"/>
              </a:rPr>
              <a:t>    </a:t>
            </a:r>
            <a:r>
              <a:rPr lang="en-US" altLang="zh-CN" dirty="0"/>
              <a:t> /* </a:t>
            </a:r>
            <a:r>
              <a:rPr lang="zh-CN" altLang="en-US" dirty="0"/>
              <a:t>对方端口的</a:t>
            </a:r>
            <a:r>
              <a:rPr lang="en-US" altLang="zh-CN" dirty="0"/>
              <a:t>socket</a:t>
            </a:r>
            <a:r>
              <a:rPr lang="zh-CN" altLang="en-US" dirty="0"/>
              <a:t>已正常关闭*</a:t>
            </a:r>
            <a:r>
              <a:rPr lang="en-US" altLang="zh-CN" dirty="0"/>
              <a:t>/</a:t>
            </a:r>
            <a:br>
              <a:rPr lang="en-US" altLang="zh-CN" dirty="0"/>
            </a:br>
            <a:r>
              <a:rPr lang="en-US" altLang="zh-CN" dirty="0">
                <a:latin typeface="Arial"/>
              </a:rPr>
              <a:t>  </a:t>
            </a:r>
            <a:r>
              <a:rPr lang="en-US" altLang="zh-CN" dirty="0"/>
              <a:t> }</a:t>
            </a:r>
            <a:br>
              <a:rPr lang="en-US" altLang="zh-CN" dirty="0"/>
            </a:br>
            <a:r>
              <a:rPr lang="en-US" altLang="zh-CN" dirty="0">
                <a:latin typeface="Arial"/>
              </a:rPr>
              <a:t>  </a:t>
            </a:r>
            <a:r>
              <a:rPr lang="en-US" altLang="zh-CN" dirty="0"/>
              <a:t> if(</a:t>
            </a:r>
            <a:r>
              <a:rPr lang="en-US" altLang="zh-CN" dirty="0" err="1"/>
              <a:t>buflen</a:t>
            </a:r>
            <a:r>
              <a:rPr lang="en-US" altLang="zh-CN" dirty="0"/>
              <a:t> == </a:t>
            </a:r>
            <a:r>
              <a:rPr lang="en-US" altLang="zh-CN" dirty="0" err="1"/>
              <a:t>sizeof</a:t>
            </a:r>
            <a:r>
              <a:rPr lang="en-US" altLang="zh-CN" dirty="0"/>
              <a:t>(</a:t>
            </a:r>
            <a:r>
              <a:rPr lang="en-US" altLang="zh-CN" dirty="0" err="1"/>
              <a:t>buf</a:t>
            </a:r>
            <a:r>
              <a:rPr lang="en-US" altLang="zh-CN" dirty="0"/>
              <a:t>)</a:t>
            </a:r>
            <a:br>
              <a:rPr lang="en-US" altLang="zh-CN" dirty="0"/>
            </a:br>
            <a:r>
              <a:rPr lang="en-US" altLang="zh-CN" dirty="0">
                <a:latin typeface="Arial"/>
              </a:rPr>
              <a:t>    </a:t>
            </a:r>
            <a:r>
              <a:rPr lang="en-US" altLang="zh-CN" dirty="0"/>
              <a:t> </a:t>
            </a:r>
            <a:r>
              <a:rPr lang="en-US" altLang="zh-CN" dirty="0" err="1"/>
              <a:t>rs</a:t>
            </a:r>
            <a:r>
              <a:rPr lang="en-US" altLang="zh-CN" dirty="0"/>
              <a:t> = 1;</a:t>
            </a:r>
            <a:r>
              <a:rPr lang="en-US" altLang="zh-CN" dirty="0">
                <a:latin typeface="Arial"/>
              </a:rPr>
              <a:t>  </a:t>
            </a:r>
            <a:r>
              <a:rPr lang="en-US" altLang="zh-CN" dirty="0"/>
              <a:t> /* </a:t>
            </a:r>
            <a:r>
              <a:rPr lang="zh-CN" altLang="en-US" dirty="0"/>
              <a:t>需要再次读取 *</a:t>
            </a:r>
            <a:r>
              <a:rPr lang="en-US" altLang="zh-CN" dirty="0"/>
              <a:t>/</a:t>
            </a:r>
            <a:br>
              <a:rPr lang="en-US" altLang="zh-CN" dirty="0"/>
            </a:br>
            <a:r>
              <a:rPr lang="en-US" altLang="zh-CN" dirty="0">
                <a:latin typeface="Arial"/>
              </a:rPr>
              <a:t>  </a:t>
            </a:r>
            <a:r>
              <a:rPr lang="en-US" altLang="zh-CN" dirty="0"/>
              <a:t> else</a:t>
            </a:r>
            <a:br>
              <a:rPr lang="en-US" altLang="zh-CN" dirty="0"/>
            </a:br>
            <a:r>
              <a:rPr lang="en-US" altLang="zh-CN" dirty="0">
                <a:latin typeface="Arial"/>
              </a:rPr>
              <a:t>    </a:t>
            </a:r>
            <a:r>
              <a:rPr lang="en-US" altLang="zh-CN" dirty="0"/>
              <a:t> </a:t>
            </a:r>
            <a:r>
              <a:rPr lang="en-US" altLang="zh-CN" dirty="0" err="1"/>
              <a:t>rs</a:t>
            </a:r>
            <a:r>
              <a:rPr lang="en-US" altLang="zh-CN" dirty="0"/>
              <a:t> = 0;</a:t>
            </a:r>
            <a:br>
              <a:rPr lang="en-US" altLang="zh-CN" dirty="0"/>
            </a:br>
            <a:r>
              <a:rPr lang="en-US" altLang="zh-CN" dirty="0"/>
              <a:t>}</a:t>
            </a:r>
            <a:endParaRPr lang="zh-CN" altLang="en-US" dirty="0"/>
          </a:p>
        </p:txBody>
      </p:sp>
      <p:sp>
        <p:nvSpPr>
          <p:cNvPr id="3" name="Rectangle 2"/>
          <p:cNvSpPr>
            <a:spLocks noGrp="1" noChangeArrowheads="1"/>
          </p:cNvSpPr>
          <p:nvPr>
            <p:ph type="title"/>
          </p:nvPr>
        </p:nvSpPr>
        <p:spPr>
          <a:xfrm>
            <a:off x="1295400" y="3870"/>
            <a:ext cx="9601200" cy="1142385"/>
          </a:xfrm>
        </p:spPr>
        <p:txBody>
          <a:bodyPr/>
          <a:lstStyle/>
          <a:p>
            <a:r>
              <a:rPr lang="en-US" altLang="zh-CN" dirty="0"/>
              <a:t>ET</a:t>
            </a:r>
            <a:r>
              <a:rPr lang="zh-CN" altLang="en-US" dirty="0"/>
              <a:t>模式</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a:t>编程注意事项</a:t>
            </a:r>
          </a:p>
        </p:txBody>
      </p:sp>
      <p:sp>
        <p:nvSpPr>
          <p:cNvPr id="89091" name="Rectangle 3"/>
          <p:cNvSpPr>
            <a:spLocks noGrp="1" noChangeArrowheads="1"/>
          </p:cNvSpPr>
          <p:nvPr>
            <p:ph idx="1"/>
          </p:nvPr>
        </p:nvSpPr>
        <p:spPr>
          <a:xfrm>
            <a:off x="914400" y="1828801"/>
            <a:ext cx="10261600" cy="3630613"/>
          </a:xfrm>
        </p:spPr>
        <p:txBody>
          <a:bodyPr/>
          <a:lstStyle/>
          <a:p>
            <a:pPr marL="609600" indent="-609600" algn="l">
              <a:buClr>
                <a:schemeClr val="tx1"/>
              </a:buClr>
              <a:buFontTx/>
              <a:buAutoNum type="arabicPeriod"/>
            </a:pPr>
            <a:r>
              <a:rPr lang="zh-CN" altLang="en-US" dirty="0"/>
              <a:t>使用完</a:t>
            </a:r>
            <a:r>
              <a:rPr lang="en-US" altLang="zh-CN" dirty="0" err="1"/>
              <a:t>epoll</a:t>
            </a:r>
            <a:r>
              <a:rPr lang="zh-CN" altLang="en-US" dirty="0"/>
              <a:t>后，必须调用</a:t>
            </a:r>
            <a:r>
              <a:rPr lang="en-US" altLang="zh-CN" dirty="0"/>
              <a:t>close()</a:t>
            </a:r>
            <a:r>
              <a:rPr lang="zh-CN" altLang="en-US" dirty="0"/>
              <a:t>关闭，否则可能导致</a:t>
            </a:r>
            <a:r>
              <a:rPr lang="en-US" altLang="zh-CN" dirty="0" err="1"/>
              <a:t>fd</a:t>
            </a:r>
            <a:r>
              <a:rPr lang="zh-CN" altLang="en-US" dirty="0"/>
              <a:t>被耗尽。</a:t>
            </a:r>
          </a:p>
          <a:p>
            <a:pPr marL="609600" indent="-609600">
              <a:buClr>
                <a:schemeClr val="tx1"/>
              </a:buClr>
              <a:buFontTx/>
              <a:buAutoNum type="arabicPeriod"/>
            </a:pPr>
            <a:r>
              <a:rPr lang="en-US" altLang="zh-CN" dirty="0" err="1"/>
              <a:t>epoll</a:t>
            </a:r>
            <a:r>
              <a:rPr lang="zh-CN" altLang="en-US" dirty="0"/>
              <a:t>工作在</a:t>
            </a:r>
            <a:r>
              <a:rPr lang="en-US" altLang="zh-CN" dirty="0"/>
              <a:t>ET</a:t>
            </a:r>
            <a:r>
              <a:rPr lang="zh-CN" altLang="en-US" dirty="0"/>
              <a:t>模式的时候，必须使用非阻塞套接口，以避免由于一个文件句柄的阻塞读</a:t>
            </a:r>
            <a:r>
              <a:rPr lang="en-US" altLang="zh-CN" dirty="0"/>
              <a:t>/</a:t>
            </a:r>
            <a:r>
              <a:rPr lang="zh-CN" altLang="en-US" dirty="0"/>
              <a:t>阻塞写操作把处理多个文件描述符的任务饿死。</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3E494-A10A-4F2B-9338-CE93AF9E80C6}"/>
              </a:ext>
            </a:extLst>
          </p:cNvPr>
          <p:cNvSpPr>
            <a:spLocks noGrp="1"/>
          </p:cNvSpPr>
          <p:nvPr>
            <p:ph type="title"/>
          </p:nvPr>
        </p:nvSpPr>
        <p:spPr/>
        <p:txBody>
          <a:bodyPr/>
          <a:lstStyle/>
          <a:p>
            <a:r>
              <a:rPr lang="en-US" altLang="zh-CN" sz="4400" dirty="0" err="1"/>
              <a:t>Epoll</a:t>
            </a:r>
            <a:r>
              <a:rPr lang="zh-CN" altLang="en-US" sz="4400" dirty="0"/>
              <a:t>的一般使用方法</a:t>
            </a:r>
          </a:p>
        </p:txBody>
      </p:sp>
      <p:sp>
        <p:nvSpPr>
          <p:cNvPr id="3" name="内容占位符 2">
            <a:extLst>
              <a:ext uri="{FF2B5EF4-FFF2-40B4-BE49-F238E27FC236}">
                <a16:creationId xmlns:a16="http://schemas.microsoft.com/office/drawing/2014/main" id="{02DAB644-DABF-481F-BEA6-DA12AE5A8FE4}"/>
              </a:ext>
            </a:extLst>
          </p:cNvPr>
          <p:cNvSpPr>
            <a:spLocks noGrp="1"/>
          </p:cNvSpPr>
          <p:nvPr>
            <p:ph idx="1"/>
          </p:nvPr>
        </p:nvSpPr>
        <p:spPr/>
        <p:txBody>
          <a:bodyPr>
            <a:normAutofit fontScale="85000" lnSpcReduction="20000"/>
          </a:bodyPr>
          <a:lstStyle/>
          <a:p>
            <a:pPr>
              <a:lnSpc>
                <a:spcPct val="150000"/>
              </a:lnSpc>
              <a:spcBef>
                <a:spcPts val="0"/>
              </a:spcBef>
            </a:pPr>
            <a:r>
              <a:rPr lang="zh-CN" altLang="en-US" sz="2100" dirty="0"/>
              <a:t>包含一个头文件</a:t>
            </a:r>
            <a:r>
              <a:rPr lang="en-US" altLang="zh-CN" sz="2100" dirty="0"/>
              <a:t>#include&lt; sys/</a:t>
            </a:r>
            <a:r>
              <a:rPr lang="en-US" altLang="zh-CN" sz="2100" dirty="0" err="1"/>
              <a:t>epoll.h</a:t>
            </a:r>
            <a:r>
              <a:rPr lang="en-US" altLang="zh-CN" sz="2100" dirty="0"/>
              <a:t>&gt; </a:t>
            </a:r>
          </a:p>
          <a:p>
            <a:pPr>
              <a:lnSpc>
                <a:spcPct val="150000"/>
              </a:lnSpc>
              <a:spcBef>
                <a:spcPts val="0"/>
              </a:spcBef>
            </a:pPr>
            <a:r>
              <a:rPr lang="zh-CN" altLang="en-US" sz="2100" dirty="0"/>
              <a:t>首先通过</a:t>
            </a:r>
            <a:r>
              <a:rPr lang="en-US" altLang="zh-CN" sz="2100" dirty="0" err="1"/>
              <a:t>create_epoll</a:t>
            </a:r>
            <a:r>
              <a:rPr lang="en-US" altLang="zh-CN" sz="2100" dirty="0"/>
              <a:t>(</a:t>
            </a:r>
            <a:r>
              <a:rPr lang="en-US" altLang="zh-CN" sz="2100" dirty="0" err="1"/>
              <a:t>int</a:t>
            </a:r>
            <a:r>
              <a:rPr lang="en-US" altLang="zh-CN" sz="2100" dirty="0"/>
              <a:t> </a:t>
            </a:r>
            <a:r>
              <a:rPr lang="en-US" altLang="zh-CN" sz="2100" dirty="0" err="1"/>
              <a:t>maxfds</a:t>
            </a:r>
            <a:r>
              <a:rPr lang="en-US" altLang="zh-CN" sz="2100" dirty="0"/>
              <a:t>)</a:t>
            </a:r>
            <a:r>
              <a:rPr lang="zh-CN" altLang="en-US" sz="2100" dirty="0"/>
              <a:t>来创建一个</a:t>
            </a:r>
            <a:r>
              <a:rPr lang="en-US" altLang="zh-CN" sz="2100" dirty="0" err="1"/>
              <a:t>epoll</a:t>
            </a:r>
            <a:r>
              <a:rPr lang="zh-CN" altLang="en-US" sz="2100" dirty="0"/>
              <a:t>的句柄，其中</a:t>
            </a:r>
            <a:r>
              <a:rPr lang="en-US" altLang="zh-CN" sz="2100" dirty="0" err="1"/>
              <a:t>maxfds</a:t>
            </a:r>
            <a:r>
              <a:rPr lang="zh-CN" altLang="en-US" sz="2100" dirty="0"/>
              <a:t>为你</a:t>
            </a:r>
            <a:r>
              <a:rPr lang="en-US" altLang="zh-CN" sz="2100" dirty="0" err="1"/>
              <a:t>epoll</a:t>
            </a:r>
            <a:r>
              <a:rPr lang="zh-CN" altLang="en-US" sz="2100" dirty="0"/>
              <a:t>所支持的最大句柄数。这个函数会返回一个新的</a:t>
            </a:r>
            <a:r>
              <a:rPr lang="en-US" altLang="zh-CN" sz="2100" dirty="0" err="1"/>
              <a:t>epoll</a:t>
            </a:r>
            <a:r>
              <a:rPr lang="zh-CN" altLang="en-US" sz="2100" dirty="0"/>
              <a:t>句柄，之后的所有操作将通过这个句柄来进行操作。在用完之后，记得用</a:t>
            </a:r>
            <a:r>
              <a:rPr lang="en-US" altLang="zh-CN" sz="2100" dirty="0"/>
              <a:t>close()</a:t>
            </a:r>
            <a:r>
              <a:rPr lang="zh-CN" altLang="en-US" sz="2100" dirty="0"/>
              <a:t>来关闭这个创建出来的</a:t>
            </a:r>
            <a:r>
              <a:rPr lang="en-US" altLang="zh-CN" sz="2100" dirty="0" err="1"/>
              <a:t>epoll</a:t>
            </a:r>
            <a:r>
              <a:rPr lang="zh-CN" altLang="en-US" sz="2100" dirty="0"/>
              <a:t>句柄。</a:t>
            </a:r>
            <a:endParaRPr lang="en-US" altLang="zh-CN" sz="2100" dirty="0"/>
          </a:p>
          <a:p>
            <a:pPr>
              <a:lnSpc>
                <a:spcPct val="150000"/>
              </a:lnSpc>
              <a:spcBef>
                <a:spcPts val="0"/>
              </a:spcBef>
            </a:pPr>
            <a:r>
              <a:rPr lang="zh-CN" altLang="en-US" sz="2100" dirty="0"/>
              <a:t>然后使用</a:t>
            </a:r>
            <a:r>
              <a:rPr lang="en-US" altLang="zh-CN" sz="2100" dirty="0" err="1"/>
              <a:t>epoll_ctl</a:t>
            </a:r>
            <a:r>
              <a:rPr lang="zh-CN" altLang="en-US" sz="2100" dirty="0"/>
              <a:t>来注册需要监听的事件。</a:t>
            </a:r>
          </a:p>
          <a:p>
            <a:pPr>
              <a:lnSpc>
                <a:spcPct val="150000"/>
              </a:lnSpc>
              <a:spcBef>
                <a:spcPts val="0"/>
              </a:spcBef>
            </a:pPr>
            <a:r>
              <a:rPr lang="zh-CN" altLang="en-US" sz="2100" dirty="0"/>
              <a:t>之后在主循环里面，调用</a:t>
            </a:r>
            <a:r>
              <a:rPr lang="en-US" altLang="zh-CN" sz="2100" dirty="0" err="1"/>
              <a:t>epoll_wait</a:t>
            </a:r>
            <a:r>
              <a:rPr lang="en-US" altLang="zh-CN" sz="2100" dirty="0"/>
              <a:t>(</a:t>
            </a:r>
            <a:r>
              <a:rPr lang="en-US" altLang="zh-CN" sz="2100" dirty="0" err="1"/>
              <a:t>int</a:t>
            </a:r>
            <a:r>
              <a:rPr lang="en-US" altLang="zh-CN" sz="2100" dirty="0"/>
              <a:t> </a:t>
            </a:r>
            <a:r>
              <a:rPr lang="en-US" altLang="zh-CN" sz="2100" dirty="0" err="1"/>
              <a:t>epfd</a:t>
            </a:r>
            <a:r>
              <a:rPr lang="en-US" altLang="zh-CN" sz="2100" dirty="0"/>
              <a:t>, </a:t>
            </a:r>
            <a:r>
              <a:rPr lang="en-US" altLang="zh-CN" sz="2100" dirty="0" err="1"/>
              <a:t>epoll_event</a:t>
            </a:r>
            <a:r>
              <a:rPr lang="en-US" altLang="zh-CN" sz="2100" dirty="0"/>
              <a:t> events, </a:t>
            </a:r>
            <a:r>
              <a:rPr lang="en-US" altLang="zh-CN" sz="2100" dirty="0" err="1"/>
              <a:t>int</a:t>
            </a:r>
            <a:r>
              <a:rPr lang="en-US" altLang="zh-CN" sz="2100" dirty="0"/>
              <a:t> max events, </a:t>
            </a:r>
            <a:r>
              <a:rPr lang="en-US" altLang="zh-CN" sz="2100" dirty="0" err="1"/>
              <a:t>int</a:t>
            </a:r>
            <a:r>
              <a:rPr lang="en-US" altLang="zh-CN" sz="2100" dirty="0"/>
              <a:t> timeout)</a:t>
            </a:r>
            <a:r>
              <a:rPr lang="zh-CN" altLang="en-US" sz="2100" dirty="0"/>
              <a:t>来查询所有的网络接口，看哪一个可以读，哪一个可以写了。基本的语法为：</a:t>
            </a:r>
          </a:p>
          <a:p>
            <a:pPr marL="0" indent="0">
              <a:lnSpc>
                <a:spcPct val="150000"/>
              </a:lnSpc>
              <a:spcBef>
                <a:spcPts val="0"/>
              </a:spcBef>
              <a:buNone/>
            </a:pPr>
            <a:r>
              <a:rPr lang="en-US" altLang="zh-CN" sz="2100" dirty="0"/>
              <a:t>	</a:t>
            </a:r>
            <a:r>
              <a:rPr lang="en-US" altLang="zh-CN" sz="2100" dirty="0" err="1"/>
              <a:t>nfds</a:t>
            </a:r>
            <a:r>
              <a:rPr lang="en-US" altLang="zh-CN" sz="2100" dirty="0"/>
              <a:t> = </a:t>
            </a:r>
            <a:r>
              <a:rPr lang="en-US" altLang="zh-CN" sz="2100" dirty="0" err="1"/>
              <a:t>epoll_wait</a:t>
            </a:r>
            <a:r>
              <a:rPr lang="en-US" altLang="zh-CN" sz="2100" dirty="0"/>
              <a:t>(</a:t>
            </a:r>
            <a:r>
              <a:rPr lang="en-US" altLang="zh-CN" sz="2100" dirty="0" err="1"/>
              <a:t>kdpfd</a:t>
            </a:r>
            <a:r>
              <a:rPr lang="en-US" altLang="zh-CN" sz="2100" dirty="0"/>
              <a:t>, events, </a:t>
            </a:r>
            <a:r>
              <a:rPr lang="en-US" altLang="zh-CN" sz="2100" dirty="0" err="1"/>
              <a:t>maxevents</a:t>
            </a:r>
            <a:r>
              <a:rPr lang="en-US" altLang="zh-CN" sz="2100" dirty="0"/>
              <a:t>, -1);</a:t>
            </a:r>
          </a:p>
          <a:p>
            <a:pPr marL="0" indent="0">
              <a:lnSpc>
                <a:spcPct val="150000"/>
              </a:lnSpc>
              <a:spcBef>
                <a:spcPts val="0"/>
              </a:spcBef>
              <a:buNone/>
            </a:pPr>
            <a:r>
              <a:rPr lang="zh-CN" altLang="en-US" sz="2100" dirty="0"/>
              <a:t>    其中</a:t>
            </a:r>
            <a:r>
              <a:rPr lang="en-US" altLang="zh-CN" sz="2100" dirty="0" err="1"/>
              <a:t>kdpfd</a:t>
            </a:r>
            <a:r>
              <a:rPr lang="zh-CN" altLang="en-US" sz="2100" dirty="0"/>
              <a:t>为用</a:t>
            </a:r>
            <a:r>
              <a:rPr lang="en-US" altLang="zh-CN" sz="2100" dirty="0" err="1"/>
              <a:t>epoll_create</a:t>
            </a:r>
            <a:r>
              <a:rPr lang="zh-CN" altLang="en-US" sz="2100" dirty="0"/>
              <a:t>创建之后的句柄，</a:t>
            </a:r>
            <a:r>
              <a:rPr lang="en-US" altLang="zh-CN" sz="2100" dirty="0"/>
              <a:t>events</a:t>
            </a:r>
            <a:r>
              <a:rPr lang="zh-CN" altLang="en-US" sz="2100" dirty="0"/>
              <a:t>是一个</a:t>
            </a:r>
            <a:r>
              <a:rPr lang="en-US" altLang="zh-CN" sz="2100" dirty="0" err="1"/>
              <a:t>epoll_event</a:t>
            </a:r>
            <a:r>
              <a:rPr lang="en-US" altLang="zh-CN" sz="2100" dirty="0"/>
              <a:t>*</a:t>
            </a:r>
            <a:r>
              <a:rPr lang="zh-CN" altLang="en-US" sz="2100" dirty="0"/>
              <a:t>的指针，当</a:t>
            </a:r>
            <a:r>
              <a:rPr lang="en-US" altLang="zh-CN" sz="2100" dirty="0" err="1"/>
              <a:t>epoll_wait</a:t>
            </a:r>
            <a:r>
              <a:rPr lang="zh-CN" altLang="en-US" sz="2100" dirty="0"/>
              <a:t>这个函数操作成功之后，</a:t>
            </a:r>
            <a:r>
              <a:rPr lang="en-US" altLang="zh-CN" sz="2100" dirty="0" err="1"/>
              <a:t>epoll_events</a:t>
            </a:r>
            <a:r>
              <a:rPr lang="zh-CN" altLang="en-US" sz="2100" dirty="0"/>
              <a:t>里面将储存所有的读写事件。</a:t>
            </a:r>
            <a:endParaRPr lang="en-US" altLang="zh-CN" sz="2100" dirty="0"/>
          </a:p>
          <a:p>
            <a:pPr>
              <a:lnSpc>
                <a:spcPct val="150000"/>
              </a:lnSpc>
              <a:spcBef>
                <a:spcPts val="0"/>
              </a:spcBef>
            </a:pPr>
            <a:r>
              <a:rPr lang="zh-CN" altLang="en-US" sz="2100" dirty="0"/>
              <a:t>一般如果主循环是单独的线程的话，时间参数可以用</a:t>
            </a:r>
            <a:r>
              <a:rPr lang="en-US" altLang="zh-CN" sz="2100" dirty="0"/>
              <a:t>-1</a:t>
            </a:r>
            <a:r>
              <a:rPr lang="zh-CN" altLang="en-US" sz="2100" dirty="0"/>
              <a:t>来等，这样可以保证一些效率，如果是和主逻辑在同一个线程的话，则可以用</a:t>
            </a:r>
            <a:r>
              <a:rPr lang="en-US" altLang="zh-CN" sz="2100" dirty="0"/>
              <a:t>0</a:t>
            </a:r>
            <a:r>
              <a:rPr lang="zh-CN" altLang="en-US" sz="2100" dirty="0"/>
              <a:t>来保证主循环的效率。</a:t>
            </a:r>
          </a:p>
          <a:p>
            <a:pPr>
              <a:lnSpc>
                <a:spcPct val="150000"/>
              </a:lnSpc>
              <a:spcBef>
                <a:spcPts val="0"/>
              </a:spcBef>
            </a:pPr>
            <a:r>
              <a:rPr lang="en-US" altLang="zh-CN" sz="2100" dirty="0" err="1"/>
              <a:t>epoll_wait</a:t>
            </a:r>
            <a:r>
              <a:rPr lang="zh-CN" altLang="en-US" sz="2100" dirty="0"/>
              <a:t>范围之后应该是一个循环，遍历所有的事件。</a:t>
            </a:r>
          </a:p>
          <a:p>
            <a:pPr>
              <a:spcBef>
                <a:spcPts val="0"/>
              </a:spcBef>
            </a:pPr>
            <a:endParaRPr lang="zh-CN" altLang="en-US" sz="1600" dirty="0"/>
          </a:p>
        </p:txBody>
      </p:sp>
    </p:spTree>
    <p:extLst>
      <p:ext uri="{BB962C8B-B14F-4D97-AF65-F5344CB8AC3E}">
        <p14:creationId xmlns:p14="http://schemas.microsoft.com/office/powerpoint/2010/main" val="156329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50986"/>
            <a:ext cx="9601200" cy="1142385"/>
          </a:xfrm>
        </p:spPr>
        <p:txBody>
          <a:bodyPr/>
          <a:lstStyle/>
          <a:p>
            <a:pPr algn="ctr"/>
            <a:r>
              <a:rPr lang="zh-CN" altLang="en-US" sz="4000" dirty="0"/>
              <a:t>高性能 </a:t>
            </a:r>
            <a:r>
              <a:rPr lang="en-US" altLang="zh-CN" sz="4000" dirty="0"/>
              <a:t>I/O </a:t>
            </a:r>
            <a:r>
              <a:rPr lang="zh-CN" altLang="en-US" sz="4000" dirty="0"/>
              <a:t>复用设计模式</a:t>
            </a:r>
            <a:br>
              <a:rPr lang="en-US" altLang="zh-CN" sz="4000" dirty="0"/>
            </a:br>
            <a:r>
              <a:rPr lang="en-US" altLang="zh-CN" sz="4000" dirty="0"/>
              <a:t>——</a:t>
            </a:r>
            <a:r>
              <a:rPr lang="zh-CN" altLang="en-US" sz="4000" dirty="0"/>
              <a:t> </a:t>
            </a:r>
            <a:r>
              <a:rPr lang="en-US" altLang="zh-CN" sz="4000" dirty="0"/>
              <a:t>Reactor</a:t>
            </a:r>
            <a:r>
              <a:rPr lang="zh-CN" altLang="en-US" sz="4000" dirty="0"/>
              <a:t>和</a:t>
            </a:r>
            <a:r>
              <a:rPr lang="en-US" altLang="zh-CN" sz="4000" dirty="0" err="1"/>
              <a:t>Proactor</a:t>
            </a:r>
            <a:r>
              <a:rPr lang="en-US" altLang="zh-CN" sz="4000"/>
              <a:t> </a:t>
            </a:r>
            <a:r>
              <a:rPr lang="zh-CN" altLang="en-US" sz="4000"/>
              <a:t>*</a:t>
            </a:r>
            <a:endParaRPr lang="zh-CN" altLang="en-US" sz="4000" dirty="0"/>
          </a:p>
        </p:txBody>
      </p:sp>
      <p:sp>
        <p:nvSpPr>
          <p:cNvPr id="3" name="内容占位符 2"/>
          <p:cNvSpPr>
            <a:spLocks noGrp="1"/>
          </p:cNvSpPr>
          <p:nvPr>
            <p:ph idx="1"/>
          </p:nvPr>
        </p:nvSpPr>
        <p:spPr/>
        <p:txBody>
          <a:bodyPr>
            <a:normAutofit/>
          </a:bodyPr>
          <a:lstStyle/>
          <a:p>
            <a:r>
              <a:rPr lang="en-US" altLang="zh-CN" sz="2800" b="0" dirty="0"/>
              <a:t>Reactor </a:t>
            </a:r>
            <a:r>
              <a:rPr lang="zh-CN" altLang="en-US" sz="2800" b="0" dirty="0"/>
              <a:t>和 </a:t>
            </a:r>
            <a:r>
              <a:rPr lang="en-US" altLang="zh-CN" sz="2800" b="0" dirty="0"/>
              <a:t>Proactor </a:t>
            </a:r>
            <a:r>
              <a:rPr lang="zh-CN" altLang="en-US" sz="2800" b="0" dirty="0"/>
              <a:t>是基于事件驱动，在网络编程中经常用到的两种设计模式</a:t>
            </a:r>
            <a:endParaRPr lang="en-US" altLang="zh-CN" sz="2800" b="0" dirty="0"/>
          </a:p>
          <a:p>
            <a:r>
              <a:rPr lang="zh-CN" altLang="en-US" sz="2800" b="0" dirty="0"/>
              <a:t>一般地</a:t>
            </a:r>
            <a:r>
              <a:rPr lang="en-US" altLang="zh-CN" sz="2800" b="0" dirty="0"/>
              <a:t>,I/O</a:t>
            </a:r>
            <a:r>
              <a:rPr lang="zh-CN" altLang="en-US" sz="2800" b="0" dirty="0"/>
              <a:t>多路复用机制都依赖于一个事件多路分离器</a:t>
            </a:r>
            <a:r>
              <a:rPr lang="en-US" altLang="zh-CN" sz="2800" b="0" dirty="0"/>
              <a:t>(Event </a:t>
            </a:r>
            <a:r>
              <a:rPr lang="en-US" altLang="zh-CN" sz="2800" b="0" dirty="0" err="1"/>
              <a:t>Demultiplexer</a:t>
            </a:r>
            <a:r>
              <a:rPr lang="en-US" altLang="zh-CN" sz="2800" b="0" dirty="0"/>
              <a:t>)</a:t>
            </a:r>
            <a:r>
              <a:rPr lang="zh-CN" altLang="en-US" sz="2800" b="0" dirty="0"/>
              <a:t>。分离器对象可将来自事件源的</a:t>
            </a:r>
            <a:r>
              <a:rPr lang="en-US" altLang="zh-CN" sz="2800" b="0" dirty="0"/>
              <a:t>I/O</a:t>
            </a:r>
            <a:r>
              <a:rPr lang="zh-CN" altLang="en-US" sz="2800" b="0" dirty="0"/>
              <a:t>事件分离出来，并分发到对应的</a:t>
            </a:r>
            <a:r>
              <a:rPr lang="en-US" altLang="zh-CN" sz="2800" b="0" dirty="0"/>
              <a:t>read/write</a:t>
            </a:r>
            <a:r>
              <a:rPr lang="zh-CN" altLang="en-US" sz="2800" b="0" dirty="0"/>
              <a:t>事件处理器</a:t>
            </a:r>
            <a:r>
              <a:rPr lang="en-US" altLang="zh-CN" sz="2800" b="0" dirty="0"/>
              <a:t>(Event Handler)</a:t>
            </a:r>
            <a:r>
              <a:rPr lang="zh-CN" altLang="en-US" sz="2800" b="0" dirty="0"/>
              <a:t>。开发人员预先注册需要处理的事件及其事件处理器（或回调函数）；事件分离器负责将请求事件传递给事件处理器。</a:t>
            </a:r>
            <a:endParaRPr lang="en-US" altLang="zh-CN" sz="2800" b="0" dirty="0"/>
          </a:p>
          <a:p>
            <a:r>
              <a:rPr lang="zh-CN" altLang="en-US" sz="2800" b="0" dirty="0"/>
              <a:t>两个与事件分离器有关的模式是</a:t>
            </a:r>
            <a:r>
              <a:rPr lang="en-US" altLang="zh-CN" sz="2800" b="0" dirty="0"/>
              <a:t>Reactor</a:t>
            </a:r>
            <a:r>
              <a:rPr lang="zh-CN" altLang="en-US" sz="2800" b="0" dirty="0"/>
              <a:t>和</a:t>
            </a:r>
            <a:r>
              <a:rPr lang="en-US" altLang="zh-CN" sz="2800" b="0" dirty="0"/>
              <a:t>Proactor</a:t>
            </a:r>
            <a:r>
              <a:rPr lang="zh-CN" altLang="en-US" sz="2800" b="0" dirty="0"/>
              <a:t>。</a:t>
            </a:r>
            <a:r>
              <a:rPr lang="en-US" altLang="zh-CN" sz="2800" b="0" dirty="0"/>
              <a:t>Reactor</a:t>
            </a:r>
            <a:r>
              <a:rPr lang="zh-CN" altLang="en-US" sz="2800" b="0" dirty="0"/>
              <a:t>模式采用同步</a:t>
            </a:r>
            <a:r>
              <a:rPr lang="en-US" altLang="zh-CN" sz="2800" b="0" dirty="0"/>
              <a:t>IO</a:t>
            </a:r>
            <a:r>
              <a:rPr lang="zh-CN" altLang="en-US" sz="2800" b="0" dirty="0"/>
              <a:t>，而</a:t>
            </a:r>
            <a:r>
              <a:rPr lang="en-US" altLang="zh-CN" sz="2800" b="0" dirty="0"/>
              <a:t>Proactor</a:t>
            </a:r>
            <a:r>
              <a:rPr lang="zh-CN" altLang="en-US" sz="2800" b="0" dirty="0"/>
              <a:t>采用异步</a:t>
            </a:r>
            <a:r>
              <a:rPr lang="en-US" altLang="zh-CN" sz="2800" b="0" dirty="0"/>
              <a:t>IO</a:t>
            </a:r>
            <a:r>
              <a:rPr lang="zh-CN" altLang="en-US" sz="2800" b="0" dirty="0"/>
              <a:t>。</a:t>
            </a:r>
          </a:p>
        </p:txBody>
      </p:sp>
    </p:spTree>
    <p:extLst>
      <p:ext uri="{BB962C8B-B14F-4D97-AF65-F5344CB8AC3E}">
        <p14:creationId xmlns:p14="http://schemas.microsoft.com/office/powerpoint/2010/main" val="350769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Reactor</a:t>
            </a:r>
            <a:r>
              <a:rPr lang="zh-CN" altLang="en-US" b="0" dirty="0"/>
              <a:t> </a:t>
            </a:r>
            <a:r>
              <a:rPr lang="en-US" altLang="zh-CN" b="0" dirty="0"/>
              <a:t>vs Proactor</a:t>
            </a:r>
            <a:endParaRPr lang="zh-CN" altLang="en-US" b="0" dirty="0"/>
          </a:p>
        </p:txBody>
      </p:sp>
      <p:sp>
        <p:nvSpPr>
          <p:cNvPr id="3" name="内容占位符 2"/>
          <p:cNvSpPr>
            <a:spLocks noGrp="1"/>
          </p:cNvSpPr>
          <p:nvPr>
            <p:ph idx="1"/>
          </p:nvPr>
        </p:nvSpPr>
        <p:spPr/>
        <p:txBody>
          <a:bodyPr>
            <a:normAutofit/>
          </a:bodyPr>
          <a:lstStyle/>
          <a:p>
            <a:pPr>
              <a:lnSpc>
                <a:spcPct val="120000"/>
              </a:lnSpc>
              <a:spcBef>
                <a:spcPts val="600"/>
              </a:spcBef>
            </a:pPr>
            <a:r>
              <a:rPr lang="zh-CN" altLang="en-US" sz="2800" b="0" dirty="0"/>
              <a:t>在</a:t>
            </a:r>
            <a:r>
              <a:rPr lang="en-US" altLang="zh-CN" sz="2800" b="0" dirty="0"/>
              <a:t>Reactor</a:t>
            </a:r>
            <a:r>
              <a:rPr lang="zh-CN" altLang="en-US" sz="2800" b="0" dirty="0"/>
              <a:t>中，事件分离器负责等待文件描述符或</a:t>
            </a:r>
            <a:r>
              <a:rPr lang="en-US" altLang="zh-CN" sz="2800" b="0" dirty="0"/>
              <a:t>socket</a:t>
            </a:r>
            <a:r>
              <a:rPr lang="zh-CN" altLang="en-US" sz="2800" b="0" dirty="0"/>
              <a:t>为读写操作准备就绪，然后将就绪事件传递给对应的处理器，最后由处理器负责完成实际的读写工作。</a:t>
            </a:r>
            <a:endParaRPr lang="en-US" altLang="zh-CN" sz="2800" b="0" dirty="0"/>
          </a:p>
          <a:p>
            <a:pPr>
              <a:lnSpc>
                <a:spcPct val="120000"/>
              </a:lnSpc>
              <a:spcBef>
                <a:spcPts val="600"/>
              </a:spcBef>
            </a:pPr>
            <a:r>
              <a:rPr lang="zh-CN" altLang="en-US" sz="2800" b="0" dirty="0"/>
              <a:t>而在</a:t>
            </a:r>
            <a:r>
              <a:rPr lang="en-US" altLang="zh-CN" sz="2800" b="0" dirty="0"/>
              <a:t>Proactor</a:t>
            </a:r>
            <a:r>
              <a:rPr lang="zh-CN" altLang="en-US" sz="2800" b="0" dirty="0"/>
              <a:t>模式中，处理器</a:t>
            </a:r>
            <a:r>
              <a:rPr lang="en-US" altLang="zh-CN" sz="2800" b="0" dirty="0"/>
              <a:t>--</a:t>
            </a:r>
            <a:r>
              <a:rPr lang="zh-CN" altLang="en-US" sz="2800" b="0" dirty="0"/>
              <a:t>或者兼任处理器的事件分离器，只负责发起异步读写操作。</a:t>
            </a:r>
            <a:r>
              <a:rPr lang="en-US" altLang="zh-CN" sz="2800" b="0" dirty="0"/>
              <a:t>IO</a:t>
            </a:r>
            <a:r>
              <a:rPr lang="zh-CN" altLang="en-US" sz="2800" b="0" dirty="0"/>
              <a:t>操作本身由操作系统来完成。</a:t>
            </a:r>
            <a:endParaRPr lang="en-US" altLang="zh-CN" sz="2800" b="0" dirty="0"/>
          </a:p>
          <a:p>
            <a:pPr lvl="1">
              <a:lnSpc>
                <a:spcPct val="120000"/>
              </a:lnSpc>
              <a:spcBef>
                <a:spcPts val="600"/>
              </a:spcBef>
            </a:pPr>
            <a:r>
              <a:rPr lang="zh-CN" altLang="en-US" sz="1800" b="0" dirty="0"/>
              <a:t>典型的异步模式实现，都建立在操作系统支持异步</a:t>
            </a:r>
            <a:r>
              <a:rPr lang="en-US" altLang="zh-CN" sz="1800" b="0" dirty="0"/>
              <a:t>API</a:t>
            </a:r>
            <a:r>
              <a:rPr lang="zh-CN" altLang="en-US" sz="1800" b="0" dirty="0"/>
              <a:t>的基础之上，这种实现称为“系统级”异步或“真”异步，因为应用程序完全依赖操作系统执行真正的</a:t>
            </a:r>
            <a:r>
              <a:rPr lang="en-US" altLang="zh-CN" sz="1800" b="0" dirty="0"/>
              <a:t>IO</a:t>
            </a:r>
            <a:r>
              <a:rPr lang="zh-CN" altLang="en-US" sz="1800" b="0" dirty="0"/>
              <a:t>工作。比如，在</a:t>
            </a:r>
            <a:r>
              <a:rPr lang="en-US" altLang="zh-CN" sz="1800" b="0" dirty="0"/>
              <a:t>windows</a:t>
            </a:r>
            <a:r>
              <a:rPr lang="zh-CN" altLang="en-US" sz="1800" b="0" dirty="0"/>
              <a:t>上，处理器发起一个异步</a:t>
            </a:r>
            <a:r>
              <a:rPr lang="en-US" altLang="zh-CN" sz="1800" b="0" dirty="0"/>
              <a:t>IO</a:t>
            </a:r>
            <a:r>
              <a:rPr lang="zh-CN" altLang="en-US" sz="1800" b="0" dirty="0"/>
              <a:t>操作，再由事件分离器等待</a:t>
            </a:r>
            <a:r>
              <a:rPr lang="en-US" altLang="zh-CN" sz="1800" b="0" dirty="0" err="1"/>
              <a:t>IOCompletion</a:t>
            </a:r>
            <a:r>
              <a:rPr lang="zh-CN" altLang="en-US" sz="1800" b="0" dirty="0"/>
              <a:t>事件。</a:t>
            </a:r>
          </a:p>
        </p:txBody>
      </p:sp>
      <p:sp>
        <p:nvSpPr>
          <p:cNvPr id="4" name="矩形 3"/>
          <p:cNvSpPr/>
          <p:nvPr/>
        </p:nvSpPr>
        <p:spPr>
          <a:xfrm>
            <a:off x="1537960" y="6073259"/>
            <a:ext cx="7924800" cy="646331"/>
          </a:xfrm>
          <a:prstGeom prst="rect">
            <a:avLst/>
          </a:prstGeom>
        </p:spPr>
        <p:txBody>
          <a:bodyPr wrap="square">
            <a:spAutoFit/>
          </a:bodyPr>
          <a:lstStyle/>
          <a:p>
            <a:r>
              <a:rPr lang="en-US" altLang="zh-CN" dirty="0">
                <a:solidFill>
                  <a:srgbClr val="0070C0"/>
                </a:solidFill>
              </a:rPr>
              <a:t>Ref</a:t>
            </a:r>
            <a:r>
              <a:rPr lang="zh-CN" altLang="en-US" dirty="0">
                <a:solidFill>
                  <a:srgbClr val="0070C0"/>
                </a:solidFill>
              </a:rPr>
              <a:t>：http://www.dre.vanderbilt.edu/~schmidt/PDF/reactor-siemens.pdf</a:t>
            </a:r>
            <a:endParaRPr lang="en-US" altLang="zh-CN" dirty="0">
              <a:solidFill>
                <a:srgbClr val="0070C0"/>
              </a:solidFill>
            </a:endParaRPr>
          </a:p>
          <a:p>
            <a:r>
              <a:rPr lang="en-US" altLang="zh-CN" dirty="0">
                <a:solidFill>
                  <a:srgbClr val="0070C0"/>
                </a:solidFill>
              </a:rPr>
              <a:t>         http://www.laputan.org/pub/sag/proactor.pdf</a:t>
            </a:r>
            <a:endParaRPr lang="zh-CN" altLang="en-US" dirty="0">
              <a:solidFill>
                <a:srgbClr val="0070C0"/>
              </a:solidFill>
            </a:endParaRPr>
          </a:p>
        </p:txBody>
      </p:sp>
    </p:spTree>
    <p:extLst>
      <p:ext uri="{BB962C8B-B14F-4D97-AF65-F5344CB8AC3E}">
        <p14:creationId xmlns:p14="http://schemas.microsoft.com/office/powerpoint/2010/main" val="38003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模式架构图</a:t>
            </a:r>
          </a:p>
        </p:txBody>
      </p:sp>
      <p:sp>
        <p:nvSpPr>
          <p:cNvPr id="3" name="内容占位符 2"/>
          <p:cNvSpPr>
            <a:spLocks noGrp="1"/>
          </p:cNvSpPr>
          <p:nvPr>
            <p:ph idx="1"/>
          </p:nvPr>
        </p:nvSpPr>
        <p:spPr>
          <a:xfrm>
            <a:off x="7650866" y="1393371"/>
            <a:ext cx="3245734" cy="4864554"/>
          </a:xfrm>
        </p:spPr>
        <p:txBody>
          <a:bodyPr>
            <a:normAutofit/>
          </a:bodyPr>
          <a:lstStyle/>
          <a:p>
            <a:endParaRPr lang="zh-CN" altLang="en-US" dirty="0"/>
          </a:p>
        </p:txBody>
      </p:sp>
      <p:pic>
        <p:nvPicPr>
          <p:cNvPr id="24578" name="Picture 2" descr="https://segmentfault.com/img/bVly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60" y="1192555"/>
            <a:ext cx="10954248" cy="496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0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模式架构图</a:t>
            </a:r>
          </a:p>
        </p:txBody>
      </p:sp>
      <p:sp>
        <p:nvSpPr>
          <p:cNvPr id="3" name="内容占位符 2"/>
          <p:cNvSpPr>
            <a:spLocks noGrp="1"/>
          </p:cNvSpPr>
          <p:nvPr>
            <p:ph idx="1"/>
          </p:nvPr>
        </p:nvSpPr>
        <p:spPr>
          <a:xfrm>
            <a:off x="7824485" y="1146254"/>
            <a:ext cx="4166887" cy="5023051"/>
          </a:xfrm>
        </p:spPr>
        <p:txBody>
          <a:bodyPr>
            <a:normAutofit fontScale="47500" lnSpcReduction="20000"/>
          </a:bodyPr>
          <a:lstStyle/>
          <a:p>
            <a:pPr algn="l">
              <a:lnSpc>
                <a:spcPct val="120000"/>
              </a:lnSpc>
              <a:spcBef>
                <a:spcPts val="600"/>
              </a:spcBef>
            </a:pPr>
            <a:r>
              <a:rPr lang="en-US" altLang="zh-CN" b="0" dirty="0"/>
              <a:t>Reactor</a:t>
            </a:r>
            <a:r>
              <a:rPr lang="zh-CN" altLang="en-US" b="0" dirty="0"/>
              <a:t>包含如下角色：</a:t>
            </a:r>
          </a:p>
          <a:p>
            <a:pPr lvl="1" algn="l">
              <a:lnSpc>
                <a:spcPct val="120000"/>
              </a:lnSpc>
              <a:spcBef>
                <a:spcPts val="600"/>
              </a:spcBef>
            </a:pPr>
            <a:r>
              <a:rPr lang="en-US" altLang="zh-CN" sz="3400" b="0" dirty="0"/>
              <a:t>Handle </a:t>
            </a:r>
            <a:r>
              <a:rPr lang="zh-CN" altLang="en-US" sz="3400" b="0" dirty="0"/>
              <a:t>句柄；用来标识</a:t>
            </a:r>
            <a:r>
              <a:rPr lang="en-US" altLang="zh-CN" sz="3400" b="0" dirty="0"/>
              <a:t>socket</a:t>
            </a:r>
            <a:r>
              <a:rPr lang="zh-CN" altLang="en-US" sz="3400" b="0" dirty="0"/>
              <a:t>连接或是打开文件；</a:t>
            </a:r>
          </a:p>
          <a:p>
            <a:pPr lvl="1" algn="l">
              <a:lnSpc>
                <a:spcPct val="120000"/>
              </a:lnSpc>
              <a:spcBef>
                <a:spcPts val="600"/>
              </a:spcBef>
            </a:pPr>
            <a:r>
              <a:rPr lang="en-US" altLang="zh-CN" sz="3400" b="0" dirty="0"/>
              <a:t>Synchronous Event </a:t>
            </a:r>
            <a:r>
              <a:rPr lang="en-US" altLang="zh-CN" sz="3400" b="0" dirty="0" err="1"/>
              <a:t>Demultiplexer</a:t>
            </a:r>
            <a:r>
              <a:rPr lang="zh-CN" altLang="en-US" sz="3400" b="0" dirty="0"/>
              <a:t>：同步事件多路分解器：由操作系统内核实现的一个函数；用于阻塞等待发生在句柄集合上的一个或多个事件；（如</a:t>
            </a:r>
            <a:r>
              <a:rPr lang="en-US" altLang="zh-CN" sz="3400" b="0" dirty="0"/>
              <a:t>select/</a:t>
            </a:r>
            <a:r>
              <a:rPr lang="en-US" altLang="zh-CN" sz="3400" b="0" dirty="0" err="1"/>
              <a:t>epoll</a:t>
            </a:r>
            <a:r>
              <a:rPr lang="zh-CN" altLang="en-US" sz="3400" b="0" dirty="0"/>
              <a:t>；）</a:t>
            </a:r>
          </a:p>
          <a:p>
            <a:pPr lvl="1" algn="l">
              <a:lnSpc>
                <a:spcPct val="120000"/>
              </a:lnSpc>
              <a:spcBef>
                <a:spcPts val="600"/>
              </a:spcBef>
            </a:pPr>
            <a:r>
              <a:rPr lang="en-US" altLang="zh-CN" sz="3400" b="0" dirty="0"/>
              <a:t>Event Handler</a:t>
            </a:r>
            <a:r>
              <a:rPr lang="zh-CN" altLang="en-US" sz="3400" b="0" dirty="0"/>
              <a:t>：事件处理接口</a:t>
            </a:r>
          </a:p>
          <a:p>
            <a:pPr lvl="1" algn="l">
              <a:lnSpc>
                <a:spcPct val="120000"/>
              </a:lnSpc>
              <a:spcBef>
                <a:spcPts val="600"/>
              </a:spcBef>
            </a:pPr>
            <a:r>
              <a:rPr lang="en-US" altLang="zh-CN" sz="3400" b="0" dirty="0"/>
              <a:t>Concrete Event </a:t>
            </a:r>
            <a:r>
              <a:rPr lang="en-US" altLang="zh-CN" sz="3400" b="0" dirty="0" err="1"/>
              <a:t>HandlerA</a:t>
            </a:r>
            <a:r>
              <a:rPr lang="zh-CN" altLang="en-US" sz="3400" b="0" dirty="0"/>
              <a:t>：实现应用程序所提供的特定事件处理逻辑；</a:t>
            </a:r>
          </a:p>
          <a:p>
            <a:pPr lvl="1" algn="l">
              <a:lnSpc>
                <a:spcPct val="120000"/>
              </a:lnSpc>
              <a:spcBef>
                <a:spcPts val="600"/>
              </a:spcBef>
            </a:pPr>
            <a:r>
              <a:rPr lang="en-US" altLang="zh-CN" sz="3400" b="0" dirty="0"/>
              <a:t>Reactor</a:t>
            </a:r>
            <a:r>
              <a:rPr lang="zh-CN" altLang="en-US" sz="3400" b="0" dirty="0"/>
              <a:t>：反应器，定义一个接口，实现以下功能：</a:t>
            </a:r>
            <a:br>
              <a:rPr lang="zh-CN" altLang="en-US" sz="3400" b="0" dirty="0"/>
            </a:br>
            <a:r>
              <a:rPr lang="en-US" altLang="zh-CN" sz="3400" b="0" dirty="0"/>
              <a:t>1</a:t>
            </a:r>
            <a:r>
              <a:rPr lang="en-US" altLang="zh-CN" sz="3400" dirty="0"/>
              <a:t>) </a:t>
            </a:r>
            <a:r>
              <a:rPr lang="zh-CN" altLang="en-US" sz="3400" b="0" dirty="0"/>
              <a:t>供应用程序注册和删除关注的事件句柄；</a:t>
            </a:r>
            <a:br>
              <a:rPr lang="zh-CN" altLang="en-US" sz="3400" b="0" dirty="0"/>
            </a:br>
            <a:r>
              <a:rPr lang="en-US" altLang="zh-CN" sz="3400" b="0" dirty="0"/>
              <a:t>2) </a:t>
            </a:r>
            <a:r>
              <a:rPr lang="zh-CN" altLang="en-US" sz="3400" b="0" dirty="0"/>
              <a:t>运行事件循环；</a:t>
            </a:r>
            <a:br>
              <a:rPr lang="zh-CN" altLang="en-US" sz="3400" b="0" dirty="0"/>
            </a:br>
            <a:r>
              <a:rPr lang="en-US" altLang="zh-CN" sz="3400" b="0" dirty="0"/>
              <a:t>3) </a:t>
            </a:r>
            <a:r>
              <a:rPr lang="zh-CN" altLang="en-US" sz="3400" b="0" dirty="0"/>
              <a:t>有就绪事件到来时，分发事件到之前注册的回调函数上处理</a:t>
            </a:r>
            <a:endParaRPr lang="zh-CN" altLang="en-US" sz="3400" dirty="0"/>
          </a:p>
        </p:txBody>
      </p:sp>
      <p:pic>
        <p:nvPicPr>
          <p:cNvPr id="24578" name="Picture 2" descr="https://segmentfault.com/img/bVly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5" y="1146255"/>
            <a:ext cx="7650866" cy="511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5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模式业务流程及时序图</a:t>
            </a:r>
          </a:p>
        </p:txBody>
      </p:sp>
      <p:sp>
        <p:nvSpPr>
          <p:cNvPr id="3" name="内容占位符 2"/>
          <p:cNvSpPr>
            <a:spLocks noGrp="1"/>
          </p:cNvSpPr>
          <p:nvPr>
            <p:ph idx="1"/>
          </p:nvPr>
        </p:nvSpPr>
        <p:spPr/>
        <p:txBody>
          <a:bodyPr/>
          <a:lstStyle/>
          <a:p>
            <a:endParaRPr lang="zh-CN" altLang="en-US" dirty="0"/>
          </a:p>
        </p:txBody>
      </p:sp>
      <p:pic>
        <p:nvPicPr>
          <p:cNvPr id="25602" name="Picture 2" descr="https://segmentfault.com/img/bVlyF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30921"/>
            <a:ext cx="9601730" cy="52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92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a:t>
            </a:r>
            <a:r>
              <a:rPr lang="en-US" altLang="zh-CN" dirty="0"/>
              <a:t>I/O </a:t>
            </a:r>
            <a:r>
              <a:rPr lang="zh-CN" altLang="en-US" dirty="0"/>
              <a:t>模式</a:t>
            </a:r>
          </a:p>
        </p:txBody>
      </p:sp>
      <p:sp>
        <p:nvSpPr>
          <p:cNvPr id="3" name="内容占位符 2"/>
          <p:cNvSpPr>
            <a:spLocks noGrp="1"/>
          </p:cNvSpPr>
          <p:nvPr>
            <p:ph idx="1"/>
          </p:nvPr>
        </p:nvSpPr>
        <p:spPr/>
        <p:txBody>
          <a:bodyPr>
            <a:normAutofit fontScale="92500" lnSpcReduction="10000"/>
          </a:bodyPr>
          <a:lstStyle/>
          <a:p>
            <a:pPr marL="742950" indent="-742950" algn="l">
              <a:buFont typeface="+mj-ea"/>
              <a:buAutoNum type="circleNumDbPlain"/>
            </a:pPr>
            <a:r>
              <a:rPr lang="zh-CN" altLang="en-US" dirty="0"/>
              <a:t>阻塞 </a:t>
            </a:r>
            <a:r>
              <a:rPr lang="en-US" altLang="zh-CN" dirty="0"/>
              <a:t>I/O </a:t>
            </a:r>
            <a:r>
              <a:rPr lang="en-US" altLang="zh-CN" b="0" dirty="0"/>
              <a:t>(Linux</a:t>
            </a:r>
            <a:r>
              <a:rPr lang="zh-CN" altLang="en-US" b="0" dirty="0"/>
              <a:t>下的</a:t>
            </a:r>
            <a:r>
              <a:rPr lang="en-US" altLang="zh-CN" b="0" dirty="0"/>
              <a:t>I/O</a:t>
            </a:r>
            <a:r>
              <a:rPr lang="zh-CN" altLang="en-US" b="0" dirty="0"/>
              <a:t>操作默认是阻塞</a:t>
            </a:r>
            <a:r>
              <a:rPr lang="en-US" altLang="zh-CN" b="0" dirty="0"/>
              <a:t>I/O</a:t>
            </a:r>
            <a:r>
              <a:rPr lang="zh-CN" altLang="en-US" b="0" dirty="0"/>
              <a:t>，即</a:t>
            </a:r>
            <a:r>
              <a:rPr lang="en-US" altLang="zh-CN" b="0" dirty="0"/>
              <a:t>open</a:t>
            </a:r>
            <a:r>
              <a:rPr lang="zh-CN" altLang="en-US" b="0" dirty="0"/>
              <a:t>和</a:t>
            </a:r>
            <a:r>
              <a:rPr lang="en-US" altLang="zh-CN" b="0" dirty="0"/>
              <a:t>socket</a:t>
            </a:r>
            <a:r>
              <a:rPr lang="zh-CN" altLang="en-US" b="0" dirty="0"/>
              <a:t>创建的</a:t>
            </a:r>
            <a:r>
              <a:rPr lang="en-US" altLang="zh-CN" b="0" dirty="0"/>
              <a:t>I/O</a:t>
            </a:r>
            <a:r>
              <a:rPr lang="zh-CN" altLang="en-US" b="0" dirty="0"/>
              <a:t>都是阻塞</a:t>
            </a:r>
            <a:r>
              <a:rPr lang="en-US" altLang="zh-CN" b="0" dirty="0"/>
              <a:t>I/O)</a:t>
            </a:r>
          </a:p>
          <a:p>
            <a:pPr marL="742950" indent="-742950" algn="l">
              <a:buFont typeface="+mj-ea"/>
              <a:buAutoNum type="circleNumDbPlain"/>
            </a:pPr>
            <a:r>
              <a:rPr lang="zh-CN" altLang="en-US" dirty="0"/>
              <a:t>非阻塞 </a:t>
            </a:r>
            <a:r>
              <a:rPr lang="en-US" altLang="zh-CN" b="0" dirty="0"/>
              <a:t>I/O (</a:t>
            </a:r>
            <a:r>
              <a:rPr lang="zh-CN" altLang="en-US" b="0" dirty="0"/>
              <a:t>可以通过</a:t>
            </a:r>
            <a:r>
              <a:rPr lang="en-US" altLang="zh-CN" b="0" dirty="0" err="1"/>
              <a:t>fcntl</a:t>
            </a:r>
            <a:r>
              <a:rPr lang="zh-CN" altLang="en-US" b="0" dirty="0"/>
              <a:t>或者</a:t>
            </a:r>
            <a:r>
              <a:rPr lang="en-US" altLang="zh-CN" b="0" dirty="0"/>
              <a:t>open</a:t>
            </a:r>
            <a:r>
              <a:rPr lang="zh-CN" altLang="en-US" b="0" dirty="0"/>
              <a:t>时使用</a:t>
            </a:r>
            <a:r>
              <a:rPr lang="en-US" altLang="zh-CN" b="0" dirty="0"/>
              <a:t>O_NONBLOCK</a:t>
            </a:r>
            <a:r>
              <a:rPr lang="zh-CN" altLang="en-US" b="0" dirty="0"/>
              <a:t>参数，将</a:t>
            </a:r>
            <a:r>
              <a:rPr lang="en-US" altLang="zh-CN" b="0" dirty="0" err="1"/>
              <a:t>fd</a:t>
            </a:r>
            <a:r>
              <a:rPr lang="zh-CN" altLang="en-US" b="0" dirty="0"/>
              <a:t>设置为非阻塞的</a:t>
            </a:r>
            <a:r>
              <a:rPr lang="en-US" altLang="zh-CN" b="0" dirty="0"/>
              <a:t>I/O)</a:t>
            </a:r>
          </a:p>
          <a:p>
            <a:pPr marL="742950" indent="-742950" algn="l">
              <a:buFont typeface="+mj-ea"/>
              <a:buAutoNum type="circleNumDbPlain"/>
            </a:pPr>
            <a:r>
              <a:rPr lang="en-US" altLang="zh-CN" dirty="0">
                <a:solidFill>
                  <a:srgbClr val="C00000"/>
                </a:solidFill>
              </a:rPr>
              <a:t>I/O </a:t>
            </a:r>
            <a:r>
              <a:rPr lang="zh-CN" altLang="en-US" dirty="0">
                <a:solidFill>
                  <a:srgbClr val="C00000"/>
                </a:solidFill>
              </a:rPr>
              <a:t>多路复用 </a:t>
            </a:r>
            <a:r>
              <a:rPr lang="en-US" altLang="zh-CN" b="0" dirty="0"/>
              <a:t>(I/O</a:t>
            </a:r>
            <a:r>
              <a:rPr lang="zh-CN" altLang="en-US" b="0" dirty="0"/>
              <a:t>多路复用，通常需要非阻塞</a:t>
            </a:r>
            <a:r>
              <a:rPr lang="en-US" altLang="zh-CN" b="0" dirty="0"/>
              <a:t>I/O</a:t>
            </a:r>
            <a:r>
              <a:rPr lang="zh-CN" altLang="en-US" b="0" dirty="0"/>
              <a:t>配合使用</a:t>
            </a:r>
            <a:r>
              <a:rPr lang="en-US" altLang="zh-CN" b="0" dirty="0"/>
              <a:t>)—select</a:t>
            </a:r>
            <a:r>
              <a:rPr lang="zh-CN" altLang="en-US" b="0" dirty="0"/>
              <a:t>，</a:t>
            </a:r>
            <a:r>
              <a:rPr lang="en-US" altLang="zh-CN" b="0" dirty="0"/>
              <a:t>poll</a:t>
            </a:r>
            <a:r>
              <a:rPr lang="zh-CN" altLang="en-US" b="0" dirty="0"/>
              <a:t>，</a:t>
            </a:r>
            <a:r>
              <a:rPr lang="en-US" altLang="zh-CN" b="0" dirty="0" err="1"/>
              <a:t>epoll</a:t>
            </a:r>
            <a:endParaRPr lang="en-US" altLang="zh-CN" b="0" dirty="0"/>
          </a:p>
          <a:p>
            <a:pPr marL="742950" indent="-742950" algn="l">
              <a:buFont typeface="+mj-ea"/>
              <a:buAutoNum type="circleNumDbPlain"/>
            </a:pPr>
            <a:r>
              <a:rPr lang="zh-CN" altLang="en-US" dirty="0"/>
              <a:t>信号驱动 </a:t>
            </a:r>
            <a:r>
              <a:rPr lang="en-US" altLang="zh-CN" dirty="0"/>
              <a:t>I/O (SIGIO)</a:t>
            </a:r>
          </a:p>
          <a:p>
            <a:pPr marL="742950" indent="-742950" algn="l">
              <a:buFont typeface="+mj-ea"/>
              <a:buAutoNum type="circleNumDbPlain"/>
            </a:pPr>
            <a:r>
              <a:rPr lang="zh-CN" altLang="en-US" dirty="0"/>
              <a:t>异步 </a:t>
            </a:r>
            <a:r>
              <a:rPr lang="en-US" altLang="zh-CN" dirty="0"/>
              <a:t>I/O</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模式业务流程及时序图</a:t>
            </a:r>
          </a:p>
        </p:txBody>
      </p:sp>
      <p:sp>
        <p:nvSpPr>
          <p:cNvPr id="3" name="内容占位符 2"/>
          <p:cNvSpPr>
            <a:spLocks noGrp="1"/>
          </p:cNvSpPr>
          <p:nvPr>
            <p:ph idx="1"/>
          </p:nvPr>
        </p:nvSpPr>
        <p:spPr>
          <a:xfrm>
            <a:off x="7639290" y="1393371"/>
            <a:ext cx="3889095" cy="4864554"/>
          </a:xfrm>
        </p:spPr>
        <p:txBody>
          <a:bodyPr>
            <a:normAutofit/>
          </a:bodyPr>
          <a:lstStyle/>
          <a:p>
            <a:pPr>
              <a:spcBef>
                <a:spcPts val="600"/>
              </a:spcBef>
            </a:pPr>
            <a:r>
              <a:rPr lang="zh-CN" altLang="en-US" sz="2800" b="0" dirty="0"/>
              <a:t>应用启动，将关注的事件</a:t>
            </a:r>
            <a:r>
              <a:rPr lang="en-US" altLang="zh-CN" sz="2800" b="0" dirty="0"/>
              <a:t>handle</a:t>
            </a:r>
            <a:r>
              <a:rPr lang="zh-CN" altLang="en-US" sz="2800" b="0" dirty="0"/>
              <a:t>注册到</a:t>
            </a:r>
            <a:r>
              <a:rPr lang="en-US" altLang="zh-CN" sz="2800" b="0" dirty="0"/>
              <a:t>Reactor</a:t>
            </a:r>
            <a:r>
              <a:rPr lang="zh-CN" altLang="en-US" sz="2800" b="0" dirty="0"/>
              <a:t>中；</a:t>
            </a:r>
          </a:p>
          <a:p>
            <a:pPr>
              <a:spcBef>
                <a:spcPts val="600"/>
              </a:spcBef>
            </a:pPr>
            <a:r>
              <a:rPr lang="zh-CN" altLang="en-US" sz="2800" b="0" dirty="0"/>
              <a:t>调用</a:t>
            </a:r>
            <a:r>
              <a:rPr lang="en-US" altLang="zh-CN" sz="2800" b="0" dirty="0"/>
              <a:t>Reactor</a:t>
            </a:r>
            <a:r>
              <a:rPr lang="zh-CN" altLang="en-US" sz="2800" b="0" dirty="0"/>
              <a:t>，进入无限事件循环，等待注册的事件到来；</a:t>
            </a:r>
          </a:p>
          <a:p>
            <a:pPr>
              <a:spcBef>
                <a:spcPts val="600"/>
              </a:spcBef>
            </a:pPr>
            <a:r>
              <a:rPr lang="zh-CN" altLang="en-US" sz="2800" b="0" dirty="0"/>
              <a:t>事件到来，</a:t>
            </a:r>
            <a:r>
              <a:rPr lang="en-US" altLang="zh-CN" sz="2800" b="0" dirty="0"/>
              <a:t>select</a:t>
            </a:r>
            <a:r>
              <a:rPr lang="zh-CN" altLang="en-US" sz="2800" b="0" dirty="0"/>
              <a:t>返回，</a:t>
            </a:r>
            <a:r>
              <a:rPr lang="en-US" altLang="zh-CN" sz="2800" b="0" dirty="0"/>
              <a:t>Reactor</a:t>
            </a:r>
            <a:r>
              <a:rPr lang="zh-CN" altLang="en-US" sz="2800" b="0" dirty="0"/>
              <a:t>将事件分发到之前注册的回调函数中处理；</a:t>
            </a:r>
          </a:p>
          <a:p>
            <a:endParaRPr lang="zh-CN" altLang="en-US" dirty="0"/>
          </a:p>
        </p:txBody>
      </p:sp>
      <p:pic>
        <p:nvPicPr>
          <p:cNvPr id="25602" name="Picture 2" descr="https://segmentfault.com/img/bVlyF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20" y="1393371"/>
            <a:ext cx="6656408" cy="363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模式架构图</a:t>
            </a:r>
          </a:p>
        </p:txBody>
      </p:sp>
      <p:sp>
        <p:nvSpPr>
          <p:cNvPr id="3" name="内容占位符 2"/>
          <p:cNvSpPr>
            <a:spLocks noGrp="1"/>
          </p:cNvSpPr>
          <p:nvPr>
            <p:ph idx="1"/>
          </p:nvPr>
        </p:nvSpPr>
        <p:spPr>
          <a:xfrm>
            <a:off x="7650866" y="1393371"/>
            <a:ext cx="3245734" cy="4864554"/>
          </a:xfrm>
        </p:spPr>
        <p:txBody>
          <a:bodyPr>
            <a:normAutofit/>
          </a:bodyPr>
          <a:lstStyle/>
          <a:p>
            <a:endParaRPr lang="zh-CN" altLang="en-US" dirty="0"/>
          </a:p>
        </p:txBody>
      </p:sp>
      <p:pic>
        <p:nvPicPr>
          <p:cNvPr id="29698" name="Picture 2" descr="https://segmentfault.com/img/bVly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34" y="1284266"/>
            <a:ext cx="10470861" cy="4973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7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Proactor</a:t>
            </a:r>
            <a:r>
              <a:rPr lang="zh-CN" altLang="en-US" dirty="0"/>
              <a:t>模式架构图</a:t>
            </a:r>
          </a:p>
        </p:txBody>
      </p:sp>
      <p:sp>
        <p:nvSpPr>
          <p:cNvPr id="3" name="内容占位符 2"/>
          <p:cNvSpPr>
            <a:spLocks noGrp="1"/>
          </p:cNvSpPr>
          <p:nvPr>
            <p:ph idx="1"/>
          </p:nvPr>
        </p:nvSpPr>
        <p:spPr>
          <a:xfrm>
            <a:off x="7511971" y="1146254"/>
            <a:ext cx="4479402" cy="5023051"/>
          </a:xfrm>
        </p:spPr>
        <p:txBody>
          <a:bodyPr>
            <a:noAutofit/>
          </a:bodyPr>
          <a:lstStyle/>
          <a:p>
            <a:pPr>
              <a:lnSpc>
                <a:spcPct val="120000"/>
              </a:lnSpc>
              <a:spcBef>
                <a:spcPts val="600"/>
              </a:spcBef>
            </a:pPr>
            <a:r>
              <a:rPr lang="en-US" altLang="zh-CN" sz="1600" b="0" dirty="0"/>
              <a:t>Proactor</a:t>
            </a:r>
            <a:r>
              <a:rPr lang="zh-CN" altLang="en-US" sz="1600" b="0" dirty="0"/>
              <a:t>主动器模式包含如下角色</a:t>
            </a:r>
          </a:p>
          <a:p>
            <a:pPr lvl="1">
              <a:lnSpc>
                <a:spcPct val="120000"/>
              </a:lnSpc>
              <a:spcBef>
                <a:spcPts val="600"/>
              </a:spcBef>
            </a:pPr>
            <a:r>
              <a:rPr lang="en-US" altLang="zh-CN" sz="1400" b="0" dirty="0"/>
              <a:t>Handle </a:t>
            </a:r>
            <a:r>
              <a:rPr lang="zh-CN" altLang="en-US" sz="1400" b="0" dirty="0"/>
              <a:t>句柄；用来标识</a:t>
            </a:r>
            <a:r>
              <a:rPr lang="en-US" altLang="zh-CN" sz="1400" b="0" dirty="0"/>
              <a:t>socket</a:t>
            </a:r>
            <a:r>
              <a:rPr lang="zh-CN" altLang="en-US" sz="1400" b="0" dirty="0"/>
              <a:t>连接或是打开文件；</a:t>
            </a:r>
          </a:p>
          <a:p>
            <a:pPr lvl="1">
              <a:lnSpc>
                <a:spcPct val="120000"/>
              </a:lnSpc>
              <a:spcBef>
                <a:spcPts val="600"/>
              </a:spcBef>
            </a:pPr>
            <a:r>
              <a:rPr lang="en-US" altLang="zh-CN" sz="1400" b="0" dirty="0"/>
              <a:t>Asynchronous Operation Processor</a:t>
            </a:r>
            <a:r>
              <a:rPr lang="zh-CN" altLang="en-US" sz="1400" b="0" dirty="0"/>
              <a:t>：异步操作处理器；负责执行异步操作，一般由操作系统内核实现；</a:t>
            </a:r>
          </a:p>
          <a:p>
            <a:pPr lvl="1">
              <a:lnSpc>
                <a:spcPct val="120000"/>
              </a:lnSpc>
              <a:spcBef>
                <a:spcPts val="600"/>
              </a:spcBef>
            </a:pPr>
            <a:r>
              <a:rPr lang="en-US" altLang="zh-CN" sz="1400" b="0" dirty="0"/>
              <a:t>Asynchronous Operation</a:t>
            </a:r>
            <a:r>
              <a:rPr lang="zh-CN" altLang="en-US" sz="1400" b="0" dirty="0"/>
              <a:t>：异步操作</a:t>
            </a:r>
          </a:p>
          <a:p>
            <a:pPr lvl="1">
              <a:lnSpc>
                <a:spcPct val="120000"/>
              </a:lnSpc>
              <a:spcBef>
                <a:spcPts val="600"/>
              </a:spcBef>
            </a:pPr>
            <a:r>
              <a:rPr lang="en-US" altLang="zh-CN" sz="1400" b="0" dirty="0"/>
              <a:t>Completion Event Queue</a:t>
            </a:r>
            <a:r>
              <a:rPr lang="zh-CN" altLang="en-US" sz="1400" b="0" dirty="0"/>
              <a:t>：完成事件队列；异步操作完成的结果放到队列中等待后续使用</a:t>
            </a:r>
          </a:p>
          <a:p>
            <a:pPr lvl="1">
              <a:lnSpc>
                <a:spcPct val="120000"/>
              </a:lnSpc>
              <a:spcBef>
                <a:spcPts val="600"/>
              </a:spcBef>
            </a:pPr>
            <a:r>
              <a:rPr lang="en-US" altLang="zh-CN" sz="1400" b="0" dirty="0"/>
              <a:t>Proactor</a:t>
            </a:r>
            <a:r>
              <a:rPr lang="zh-CN" altLang="en-US" sz="1400" b="0" dirty="0"/>
              <a:t>：主动器；为应用程序进程提供事件循环；从完成事件队列中取出异步操作的结果，分发调用相应的后续处理逻辑；</a:t>
            </a:r>
          </a:p>
          <a:p>
            <a:pPr lvl="1">
              <a:lnSpc>
                <a:spcPct val="120000"/>
              </a:lnSpc>
              <a:spcBef>
                <a:spcPts val="600"/>
              </a:spcBef>
            </a:pPr>
            <a:r>
              <a:rPr lang="en-US" altLang="zh-CN" sz="1400" b="0" dirty="0"/>
              <a:t>Completion Handler</a:t>
            </a:r>
            <a:r>
              <a:rPr lang="zh-CN" altLang="en-US" sz="1400" b="0" dirty="0"/>
              <a:t>：完成事件接口；一般是由回调函数组成的接口；</a:t>
            </a:r>
          </a:p>
          <a:p>
            <a:pPr lvl="1">
              <a:lnSpc>
                <a:spcPct val="120000"/>
              </a:lnSpc>
              <a:spcBef>
                <a:spcPts val="600"/>
              </a:spcBef>
            </a:pPr>
            <a:r>
              <a:rPr lang="en-US" altLang="zh-CN" sz="1400" b="0" dirty="0"/>
              <a:t>Concrete Completion Handler</a:t>
            </a:r>
            <a:r>
              <a:rPr lang="zh-CN" altLang="en-US" sz="1400" b="0" dirty="0"/>
              <a:t>：完成事件处理逻辑；实现接口定义特定的应用处理逻辑；</a:t>
            </a:r>
          </a:p>
        </p:txBody>
      </p:sp>
      <p:pic>
        <p:nvPicPr>
          <p:cNvPr id="28676" name="Picture 4" descr="https://segmentfault.com/img/bVly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8" y="1146254"/>
            <a:ext cx="7116019" cy="417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9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模式业务流程及时序图</a:t>
            </a:r>
          </a:p>
        </p:txBody>
      </p:sp>
      <p:sp>
        <p:nvSpPr>
          <p:cNvPr id="3" name="内容占位符 2"/>
          <p:cNvSpPr>
            <a:spLocks noGrp="1"/>
          </p:cNvSpPr>
          <p:nvPr>
            <p:ph idx="1"/>
          </p:nvPr>
        </p:nvSpPr>
        <p:spPr/>
        <p:txBody>
          <a:bodyPr/>
          <a:lstStyle/>
          <a:p>
            <a:endParaRPr lang="zh-CN" altLang="en-US" dirty="0"/>
          </a:p>
        </p:txBody>
      </p:sp>
      <p:pic>
        <p:nvPicPr>
          <p:cNvPr id="27650" name="Picture 2" descr="https://segmentfault.com/img/bVly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722" y="1246690"/>
            <a:ext cx="10036110" cy="513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模式业务流程及时序图</a:t>
            </a:r>
          </a:p>
        </p:txBody>
      </p:sp>
      <p:sp>
        <p:nvSpPr>
          <p:cNvPr id="3" name="内容占位符 2"/>
          <p:cNvSpPr>
            <a:spLocks noGrp="1"/>
          </p:cNvSpPr>
          <p:nvPr>
            <p:ph idx="1"/>
          </p:nvPr>
        </p:nvSpPr>
        <p:spPr>
          <a:xfrm>
            <a:off x="7639290" y="1393371"/>
            <a:ext cx="3889095" cy="4864554"/>
          </a:xfrm>
        </p:spPr>
        <p:txBody>
          <a:bodyPr>
            <a:noAutofit/>
          </a:bodyPr>
          <a:lstStyle/>
          <a:p>
            <a:pPr>
              <a:lnSpc>
                <a:spcPct val="120000"/>
              </a:lnSpc>
              <a:spcBef>
                <a:spcPts val="600"/>
              </a:spcBef>
            </a:pPr>
            <a:r>
              <a:rPr lang="zh-CN" altLang="en-US" sz="1800" b="0" dirty="0"/>
              <a:t>应用程序启动，调用异步操作处理器提供的异步操作接口函数，调用之后应用程序和异步操作处理就独立运行；应用程序可以调用新的异步操作，而其它操作可以并发进行；</a:t>
            </a:r>
          </a:p>
          <a:p>
            <a:pPr>
              <a:lnSpc>
                <a:spcPct val="120000"/>
              </a:lnSpc>
              <a:spcBef>
                <a:spcPts val="600"/>
              </a:spcBef>
            </a:pPr>
            <a:r>
              <a:rPr lang="zh-CN" altLang="en-US" sz="1800" b="0" dirty="0"/>
              <a:t>应用程序启动</a:t>
            </a:r>
            <a:r>
              <a:rPr lang="en-US" altLang="zh-CN" sz="1800" b="0" dirty="0"/>
              <a:t>Proactor</a:t>
            </a:r>
            <a:r>
              <a:rPr lang="zh-CN" altLang="en-US" sz="1800" b="0" dirty="0"/>
              <a:t>主动器，进行无限的事件循环，等待完成事件到来；</a:t>
            </a:r>
          </a:p>
          <a:p>
            <a:pPr>
              <a:lnSpc>
                <a:spcPct val="120000"/>
              </a:lnSpc>
              <a:spcBef>
                <a:spcPts val="600"/>
              </a:spcBef>
            </a:pPr>
            <a:r>
              <a:rPr lang="zh-CN" altLang="en-US" sz="1800" b="0" dirty="0"/>
              <a:t>异步操作处理器执行异步操作，完成后将结果放入到完成事件队列；</a:t>
            </a:r>
          </a:p>
          <a:p>
            <a:pPr>
              <a:lnSpc>
                <a:spcPct val="120000"/>
              </a:lnSpc>
              <a:spcBef>
                <a:spcPts val="600"/>
              </a:spcBef>
            </a:pPr>
            <a:r>
              <a:rPr lang="zh-CN" altLang="en-US" sz="1800" b="0" dirty="0"/>
              <a:t>主动器从完成事件队列中取出结果，分发到相应的完成事件回调函数处理逻辑中</a:t>
            </a:r>
          </a:p>
        </p:txBody>
      </p:sp>
      <p:pic>
        <p:nvPicPr>
          <p:cNvPr id="26626" name="Picture 2" descr="https://segmentfault.com/img/bVly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41" y="1393371"/>
            <a:ext cx="6569315" cy="335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33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和</a:t>
            </a:r>
            <a:r>
              <a:rPr lang="en-US" altLang="zh-CN" dirty="0"/>
              <a:t>Proactor</a:t>
            </a:r>
            <a:r>
              <a:rPr lang="zh-CN" altLang="en-US" dirty="0"/>
              <a:t>优缺点分析</a:t>
            </a:r>
          </a:p>
        </p:txBody>
      </p:sp>
      <p:sp>
        <p:nvSpPr>
          <p:cNvPr id="3" name="内容占位符 2"/>
          <p:cNvSpPr>
            <a:spLocks noGrp="1"/>
          </p:cNvSpPr>
          <p:nvPr>
            <p:ph idx="1"/>
          </p:nvPr>
        </p:nvSpPr>
        <p:spPr/>
        <p:txBody>
          <a:bodyPr>
            <a:normAutofit fontScale="85000" lnSpcReduction="10000"/>
          </a:bodyPr>
          <a:lstStyle/>
          <a:p>
            <a:pPr>
              <a:lnSpc>
                <a:spcPct val="120000"/>
              </a:lnSpc>
              <a:spcBef>
                <a:spcPts val="600"/>
              </a:spcBef>
            </a:pPr>
            <a:r>
              <a:rPr lang="zh-CN" altLang="en-US" b="0" dirty="0"/>
              <a:t>优点</a:t>
            </a:r>
          </a:p>
          <a:p>
            <a:pPr lvl="1">
              <a:lnSpc>
                <a:spcPct val="120000"/>
              </a:lnSpc>
              <a:spcBef>
                <a:spcPts val="600"/>
              </a:spcBef>
            </a:pPr>
            <a:r>
              <a:rPr lang="en-US" altLang="zh-CN" b="0" dirty="0"/>
              <a:t>Reactor</a:t>
            </a:r>
            <a:r>
              <a:rPr lang="zh-CN" altLang="en-US" b="0" dirty="0"/>
              <a:t>实现相对简单，对于耗时短的处理场景处理高效</a:t>
            </a:r>
          </a:p>
          <a:p>
            <a:pPr lvl="1">
              <a:lnSpc>
                <a:spcPct val="120000"/>
              </a:lnSpc>
              <a:spcBef>
                <a:spcPts val="600"/>
              </a:spcBef>
            </a:pPr>
            <a:r>
              <a:rPr lang="zh-CN" altLang="en-US" b="0" dirty="0"/>
              <a:t>操作系统可以在多个事件源上等待，并且避免了多线程编程相关的性能开销和编程复杂性</a:t>
            </a:r>
          </a:p>
          <a:p>
            <a:pPr lvl="1">
              <a:lnSpc>
                <a:spcPct val="120000"/>
              </a:lnSpc>
              <a:spcBef>
                <a:spcPts val="600"/>
              </a:spcBef>
            </a:pPr>
            <a:r>
              <a:rPr lang="zh-CN" altLang="en-US" b="0" dirty="0"/>
              <a:t>事件的串行化对应用是透明的，可以顺序的同步执行而不需要加锁</a:t>
            </a:r>
          </a:p>
          <a:p>
            <a:pPr lvl="1">
              <a:lnSpc>
                <a:spcPct val="120000"/>
              </a:lnSpc>
              <a:spcBef>
                <a:spcPts val="600"/>
              </a:spcBef>
            </a:pPr>
            <a:r>
              <a:rPr lang="zh-CN" altLang="en-US" b="0" dirty="0"/>
              <a:t>事务分离：将与应用无关的多路分解和分配机制和与应用相关的回调函数分离开来</a:t>
            </a:r>
          </a:p>
          <a:p>
            <a:pPr lvl="1">
              <a:lnSpc>
                <a:spcPct val="120000"/>
              </a:lnSpc>
              <a:spcBef>
                <a:spcPts val="600"/>
              </a:spcBef>
            </a:pPr>
            <a:r>
              <a:rPr lang="en-US" altLang="zh-CN" b="0" dirty="0"/>
              <a:t>Proactor</a:t>
            </a:r>
            <a:r>
              <a:rPr lang="zh-CN" altLang="en-US" b="0" dirty="0"/>
              <a:t>性能更高，能够处理耗时长的并发场景</a:t>
            </a:r>
          </a:p>
        </p:txBody>
      </p:sp>
    </p:spTree>
    <p:extLst>
      <p:ext uri="{BB962C8B-B14F-4D97-AF65-F5344CB8AC3E}">
        <p14:creationId xmlns:p14="http://schemas.microsoft.com/office/powerpoint/2010/main" val="31271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和</a:t>
            </a:r>
            <a:r>
              <a:rPr lang="en-US" altLang="zh-CN" dirty="0"/>
              <a:t>Proactor</a:t>
            </a:r>
            <a:r>
              <a:rPr lang="zh-CN" altLang="en-US" dirty="0"/>
              <a:t>优缺点分析</a:t>
            </a:r>
          </a:p>
        </p:txBody>
      </p:sp>
      <p:sp>
        <p:nvSpPr>
          <p:cNvPr id="3" name="内容占位符 2"/>
          <p:cNvSpPr>
            <a:spLocks noGrp="1"/>
          </p:cNvSpPr>
          <p:nvPr>
            <p:ph idx="1"/>
          </p:nvPr>
        </p:nvSpPr>
        <p:spPr/>
        <p:txBody>
          <a:bodyPr>
            <a:normAutofit/>
          </a:bodyPr>
          <a:lstStyle/>
          <a:p>
            <a:pPr>
              <a:lnSpc>
                <a:spcPct val="110000"/>
              </a:lnSpc>
              <a:spcBef>
                <a:spcPts val="600"/>
              </a:spcBef>
            </a:pPr>
            <a:r>
              <a:rPr lang="zh-CN" altLang="en-US" sz="3200" b="0" dirty="0"/>
              <a:t>缺点</a:t>
            </a:r>
          </a:p>
          <a:p>
            <a:pPr lvl="1">
              <a:lnSpc>
                <a:spcPct val="110000"/>
              </a:lnSpc>
              <a:spcBef>
                <a:spcPts val="600"/>
              </a:spcBef>
            </a:pPr>
            <a:r>
              <a:rPr lang="en-US" altLang="zh-CN" sz="2800" b="0" dirty="0"/>
              <a:t>Reactor</a:t>
            </a:r>
            <a:r>
              <a:rPr lang="zh-CN" altLang="en-US" sz="2800" b="0" dirty="0"/>
              <a:t>处理耗时长的操作会造成事件分发的阻塞，影响到后续事件的处理</a:t>
            </a:r>
          </a:p>
          <a:p>
            <a:pPr lvl="1">
              <a:lnSpc>
                <a:spcPct val="110000"/>
              </a:lnSpc>
              <a:spcBef>
                <a:spcPts val="600"/>
              </a:spcBef>
            </a:pPr>
            <a:r>
              <a:rPr lang="en-US" altLang="zh-CN" sz="2800" b="0" dirty="0"/>
              <a:t>Proactor</a:t>
            </a:r>
            <a:r>
              <a:rPr lang="zh-CN" altLang="en-US" sz="2800" b="0" dirty="0"/>
              <a:t>实现逻辑复杂；依赖操作系统对异步的支持，目前实现了纯异步操作的操作系统少，实现优秀的如</a:t>
            </a:r>
            <a:r>
              <a:rPr lang="en-US" altLang="zh-CN" sz="2800" b="0" dirty="0"/>
              <a:t>windows IOCP</a:t>
            </a:r>
            <a:r>
              <a:rPr lang="zh-CN" altLang="en-US" sz="2800" b="0" dirty="0"/>
              <a:t>，但由于其</a:t>
            </a:r>
            <a:r>
              <a:rPr lang="en-US" altLang="zh-CN" sz="2800" b="0" dirty="0"/>
              <a:t>windows</a:t>
            </a:r>
            <a:r>
              <a:rPr lang="zh-CN" altLang="en-US" sz="2800" b="0" dirty="0"/>
              <a:t>系统用于服务器的局限性，目前应用范围较小。而</a:t>
            </a:r>
            <a:r>
              <a:rPr lang="en-US" altLang="zh-CN" sz="2800" b="0" dirty="0"/>
              <a:t>Unix/Linux</a:t>
            </a:r>
            <a:r>
              <a:rPr lang="zh-CN" altLang="en-US" sz="2800" b="0" dirty="0"/>
              <a:t>系统对纯异步的支持有限，应用事件驱动的主流还是通过</a:t>
            </a:r>
            <a:r>
              <a:rPr lang="en-US" altLang="zh-CN" sz="2800" b="0" dirty="0"/>
              <a:t>select/</a:t>
            </a:r>
            <a:r>
              <a:rPr lang="en-US" altLang="zh-CN" sz="2800" b="0" dirty="0" err="1"/>
              <a:t>epoll</a:t>
            </a:r>
            <a:r>
              <a:rPr lang="zh-CN" altLang="en-US" sz="2800" b="0" dirty="0"/>
              <a:t>来实现</a:t>
            </a:r>
          </a:p>
        </p:txBody>
      </p:sp>
    </p:spTree>
    <p:extLst>
      <p:ext uri="{BB962C8B-B14F-4D97-AF65-F5344CB8AC3E}">
        <p14:creationId xmlns:p14="http://schemas.microsoft.com/office/powerpoint/2010/main" val="166209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dirty="0"/>
              <a:t>常见的</a:t>
            </a:r>
            <a:r>
              <a:rPr lang="en-US" altLang="zh-CN" sz="4400" b="0" dirty="0"/>
              <a:t>Reactor</a:t>
            </a:r>
            <a:r>
              <a:rPr lang="zh-CN" altLang="en-US" sz="4400" b="0" dirty="0"/>
              <a:t>和</a:t>
            </a:r>
            <a:r>
              <a:rPr lang="en-US" altLang="zh-CN" sz="4400" b="0" dirty="0"/>
              <a:t>Proactor</a:t>
            </a:r>
            <a:r>
              <a:rPr lang="zh-CN" altLang="en-US" sz="4400" b="0" dirty="0"/>
              <a:t>框架</a:t>
            </a:r>
            <a:r>
              <a:rPr lang="en-US" altLang="zh-CN" sz="4400" b="0" dirty="0"/>
              <a:t>/</a:t>
            </a:r>
            <a:r>
              <a:rPr lang="zh-CN" altLang="en-US" sz="4400" b="0" dirty="0"/>
              <a:t>机制</a:t>
            </a:r>
          </a:p>
        </p:txBody>
      </p:sp>
      <p:sp>
        <p:nvSpPr>
          <p:cNvPr id="3" name="内容占位符 2"/>
          <p:cNvSpPr>
            <a:spLocks noGrp="1"/>
          </p:cNvSpPr>
          <p:nvPr>
            <p:ph idx="1"/>
          </p:nvPr>
        </p:nvSpPr>
        <p:spPr>
          <a:xfrm>
            <a:off x="1295400" y="1210491"/>
            <a:ext cx="9601200" cy="4864554"/>
          </a:xfrm>
        </p:spPr>
        <p:txBody>
          <a:bodyPr>
            <a:noAutofit/>
          </a:bodyPr>
          <a:lstStyle/>
          <a:p>
            <a:pPr>
              <a:spcBef>
                <a:spcPts val="600"/>
              </a:spcBef>
            </a:pPr>
            <a:r>
              <a:rPr lang="en-US" altLang="zh-CN" sz="3200" dirty="0"/>
              <a:t>Reactor : </a:t>
            </a:r>
          </a:p>
          <a:p>
            <a:pPr lvl="2">
              <a:spcBef>
                <a:spcPts val="600"/>
              </a:spcBef>
            </a:pPr>
            <a:r>
              <a:rPr lang="en-US" altLang="zh-CN" dirty="0" err="1"/>
              <a:t>Epoll</a:t>
            </a:r>
            <a:endParaRPr lang="en-US" altLang="zh-CN" dirty="0"/>
          </a:p>
          <a:p>
            <a:pPr lvl="2">
              <a:spcBef>
                <a:spcPts val="600"/>
              </a:spcBef>
            </a:pPr>
            <a:r>
              <a:rPr lang="en-US" altLang="zh-CN" dirty="0" err="1"/>
              <a:t>Libevent</a:t>
            </a:r>
            <a:endParaRPr lang="en-US" altLang="zh-CN" dirty="0"/>
          </a:p>
          <a:p>
            <a:pPr lvl="2">
              <a:spcBef>
                <a:spcPts val="600"/>
              </a:spcBef>
            </a:pPr>
            <a:r>
              <a:rPr lang="en-US" altLang="zh-CN" dirty="0" err="1"/>
              <a:t>Libev</a:t>
            </a:r>
            <a:endParaRPr lang="en-US" altLang="zh-CN" dirty="0"/>
          </a:p>
          <a:p>
            <a:pPr lvl="2">
              <a:spcBef>
                <a:spcPts val="600"/>
              </a:spcBef>
            </a:pPr>
            <a:r>
              <a:rPr lang="en-US" altLang="zh-CN" dirty="0" err="1"/>
              <a:t>Libuv</a:t>
            </a:r>
            <a:endParaRPr lang="en-US" altLang="zh-CN" dirty="0"/>
          </a:p>
          <a:p>
            <a:pPr lvl="2">
              <a:spcBef>
                <a:spcPts val="600"/>
              </a:spcBef>
            </a:pPr>
            <a:r>
              <a:rPr lang="en-US" altLang="zh-CN" dirty="0" err="1"/>
              <a:t>ZeroMQ</a:t>
            </a:r>
            <a:endParaRPr lang="en-US" altLang="zh-CN" dirty="0"/>
          </a:p>
          <a:p>
            <a:pPr lvl="2">
              <a:spcBef>
                <a:spcPts val="600"/>
              </a:spcBef>
            </a:pPr>
            <a:r>
              <a:rPr lang="en-US" altLang="zh-CN" dirty="0"/>
              <a:t>Event Library in </a:t>
            </a:r>
            <a:r>
              <a:rPr lang="en-US" altLang="zh-CN" dirty="0" err="1"/>
              <a:t>Redis</a:t>
            </a:r>
            <a:endParaRPr lang="en-US" altLang="zh-CN" dirty="0"/>
          </a:p>
          <a:p>
            <a:pPr>
              <a:spcBef>
                <a:spcPts val="600"/>
              </a:spcBef>
            </a:pPr>
            <a:r>
              <a:rPr lang="en-US" altLang="zh-CN" sz="3200" dirty="0"/>
              <a:t>Proactor</a:t>
            </a:r>
            <a:r>
              <a:rPr lang="zh-CN" altLang="en-US" sz="3200" dirty="0"/>
              <a:t>：</a:t>
            </a:r>
            <a:endParaRPr lang="en-US" altLang="zh-CN" sz="3200" dirty="0"/>
          </a:p>
          <a:p>
            <a:pPr lvl="2">
              <a:spcBef>
                <a:spcPts val="600"/>
              </a:spcBef>
            </a:pPr>
            <a:r>
              <a:rPr lang="en-US" altLang="zh-CN" dirty="0"/>
              <a:t>IOCP</a:t>
            </a:r>
          </a:p>
          <a:p>
            <a:pPr lvl="2">
              <a:spcBef>
                <a:spcPts val="600"/>
              </a:spcBef>
            </a:pPr>
            <a:r>
              <a:rPr lang="en-US" altLang="zh-CN" dirty="0" err="1"/>
              <a:t>Boost.Asio</a:t>
            </a:r>
            <a:endParaRPr lang="zh-CN" altLang="en-US" dirty="0"/>
          </a:p>
        </p:txBody>
      </p:sp>
    </p:spTree>
    <p:extLst>
      <p:ext uri="{BB962C8B-B14F-4D97-AF65-F5344CB8AC3E}">
        <p14:creationId xmlns:p14="http://schemas.microsoft.com/office/powerpoint/2010/main" val="416941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47800" y="0"/>
            <a:ext cx="8713694" cy="6858000"/>
          </a:xfrm>
          <a:prstGeom prst="rect">
            <a:avLst/>
          </a:prstGeom>
        </p:spPr>
      </p:pic>
      <p:sp>
        <p:nvSpPr>
          <p:cNvPr id="5" name="标题 1"/>
          <p:cNvSpPr txBox="1">
            <a:spLocks/>
          </p:cNvSpPr>
          <p:nvPr/>
        </p:nvSpPr>
        <p:spPr>
          <a:xfrm>
            <a:off x="1447800" y="156270"/>
            <a:ext cx="9601200" cy="11423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zh-CN" sz="4800" b="1" kern="1200">
                <a:solidFill>
                  <a:schemeClr val="accent1"/>
                </a:solidFill>
                <a:latin typeface="+mj-lt"/>
                <a:ea typeface="Microsoft YaHei UI" panose="020B0503020204020204" pitchFamily="34" charset="-122"/>
                <a:cs typeface="+mj-cs"/>
              </a:defRPr>
            </a:lvl1pPr>
          </a:lstStyle>
          <a:p>
            <a:r>
              <a:rPr lang="zh-CN" altLang="en-US"/>
              <a:t>五种</a:t>
            </a:r>
            <a:r>
              <a:rPr lang="en-US" altLang="zh-CN" dirty="0"/>
              <a:t>I/O </a:t>
            </a:r>
            <a:r>
              <a:rPr lang="zh-CN" altLang="en-US" dirty="0"/>
              <a:t>模式</a:t>
            </a:r>
          </a:p>
        </p:txBody>
      </p:sp>
    </p:spTree>
    <p:extLst>
      <p:ext uri="{BB962C8B-B14F-4D97-AF65-F5344CB8AC3E}">
        <p14:creationId xmlns:p14="http://schemas.microsoft.com/office/powerpoint/2010/main" val="10992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阻塞 </a:t>
            </a:r>
            <a:r>
              <a:rPr lang="en-US" altLang="zh-CN" dirty="0"/>
              <a:t>I/O</a:t>
            </a:r>
            <a:r>
              <a:rPr lang="zh-CN" altLang="en-US" dirty="0"/>
              <a:t>模式</a:t>
            </a:r>
          </a:p>
        </p:txBody>
      </p:sp>
      <p:sp>
        <p:nvSpPr>
          <p:cNvPr id="3" name="内容占位符 2"/>
          <p:cNvSpPr>
            <a:spLocks noGrp="1"/>
          </p:cNvSpPr>
          <p:nvPr>
            <p:ph idx="1"/>
          </p:nvPr>
        </p:nvSpPr>
        <p:spPr/>
        <p:txBody>
          <a:bodyPr>
            <a:normAutofit/>
          </a:bodyPr>
          <a:lstStyle/>
          <a:p>
            <a:r>
              <a:rPr lang="zh-CN" altLang="en-US" sz="2800" b="0" dirty="0">
                <a:latin typeface="Times New Roman"/>
              </a:rPr>
              <a:t>阻塞</a:t>
            </a:r>
            <a:r>
              <a:rPr lang="en-US" altLang="zh-CN" sz="2800" b="0" dirty="0">
                <a:latin typeface="Times New Roman"/>
              </a:rPr>
              <a:t>IO</a:t>
            </a:r>
            <a:r>
              <a:rPr lang="zh-CN" altLang="en-US" sz="2800" b="0" dirty="0">
                <a:latin typeface="Times New Roman"/>
              </a:rPr>
              <a:t>是最通用的</a:t>
            </a:r>
            <a:r>
              <a:rPr lang="en-US" altLang="zh-CN" sz="2800" b="0" dirty="0">
                <a:latin typeface="Times New Roman"/>
              </a:rPr>
              <a:t>IO</a:t>
            </a:r>
            <a:r>
              <a:rPr lang="zh-CN" altLang="en-US" sz="2800" b="0" dirty="0">
                <a:latin typeface="Times New Roman"/>
              </a:rPr>
              <a:t>类型，使用这种模型进行数据接收的时候，在数据没有到之前程序会一直等待。例如对于函数</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，内核会一直阻塞该请求直到有数据到来才返回。</a:t>
            </a:r>
            <a:endParaRPr lang="zh-CN" altLang="en-US" sz="2800" dirty="0"/>
          </a:p>
        </p:txBody>
      </p:sp>
      <p:pic>
        <p:nvPicPr>
          <p:cNvPr id="5" name="Picture 2" descr="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6774" y="2851266"/>
            <a:ext cx="6554386" cy="396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阻塞 </a:t>
            </a:r>
            <a:r>
              <a:rPr lang="en-US" altLang="zh-CN" dirty="0"/>
              <a:t>I/O</a:t>
            </a:r>
            <a:r>
              <a:rPr lang="zh-CN" altLang="en-US" dirty="0"/>
              <a:t>模式</a:t>
            </a:r>
          </a:p>
        </p:txBody>
      </p:sp>
      <p:pic>
        <p:nvPicPr>
          <p:cNvPr id="32770" name="Picture 2" descr="http://zacharyhu.org/wp-content/uploads/2013/04/22070679_1.png"/>
          <p:cNvPicPr>
            <a:picLocks noChangeAspect="1" noChangeArrowheads="1"/>
          </p:cNvPicPr>
          <p:nvPr/>
        </p:nvPicPr>
        <p:blipFill>
          <a:blip r:embed="rId3" cstate="print"/>
          <a:srcRect/>
          <a:stretch>
            <a:fillRect/>
          </a:stretch>
        </p:blipFill>
        <p:spPr bwMode="auto">
          <a:xfrm>
            <a:off x="947651" y="1146255"/>
            <a:ext cx="9847835" cy="5711745"/>
          </a:xfrm>
          <a:prstGeom prst="rect">
            <a:avLst/>
          </a:prstGeom>
          <a:noFill/>
        </p:spPr>
      </p:pic>
    </p:spTree>
    <p:extLst>
      <p:ext uri="{BB962C8B-B14F-4D97-AF65-F5344CB8AC3E}">
        <p14:creationId xmlns:p14="http://schemas.microsoft.com/office/powerpoint/2010/main" val="148996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菱形网格演示文稿（宽屏）</Template>
  <TotalTime>0</TotalTime>
  <Words>8120</Words>
  <Application>Microsoft Office PowerPoint</Application>
  <PresentationFormat>宽屏</PresentationFormat>
  <Paragraphs>474</Paragraphs>
  <Slides>67</Slides>
  <Notes>25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6" baseType="lpstr">
      <vt:lpstr>宋体</vt:lpstr>
      <vt:lpstr>微软雅黑</vt:lpstr>
      <vt:lpstr>Arial</vt:lpstr>
      <vt:lpstr>Arial Rounded MT Bold</vt:lpstr>
      <vt:lpstr>Consolas</vt:lpstr>
      <vt:lpstr>Times New Roman</vt:lpstr>
      <vt:lpstr>Wingdings</vt:lpstr>
      <vt:lpstr>Diamond Grid 16x9</vt:lpstr>
      <vt:lpstr>Visio</vt:lpstr>
      <vt:lpstr>第四章  IO复用技术(扩展版)</vt:lpstr>
      <vt:lpstr>读写操作的IO模型</vt:lpstr>
      <vt:lpstr>PowerPoint 演示文稿</vt:lpstr>
      <vt:lpstr>PowerPoint 演示文稿</vt:lpstr>
      <vt:lpstr>Linux下常用的一些I/O函数</vt:lpstr>
      <vt:lpstr>五种I/O 模式</vt:lpstr>
      <vt:lpstr>PowerPoint 演示文稿</vt:lpstr>
      <vt:lpstr>阻塞 I/O模式</vt:lpstr>
      <vt:lpstr>阻塞 I/O模式</vt:lpstr>
      <vt:lpstr>非阻塞 I/O模式</vt:lpstr>
      <vt:lpstr>非阻塞 I/O模式</vt:lpstr>
      <vt:lpstr>I/O多路复用</vt:lpstr>
      <vt:lpstr>支持I/O多路复用的系统调用 </vt:lpstr>
      <vt:lpstr>信号驱动IO模型</vt:lpstr>
      <vt:lpstr>信号驱动IO模型</vt:lpstr>
      <vt:lpstr>异步IO模型</vt:lpstr>
      <vt:lpstr>异步IO模型</vt:lpstr>
      <vt:lpstr>PowerPoint 演示文稿</vt:lpstr>
      <vt:lpstr>PowerPoint 演示文稿</vt:lpstr>
      <vt:lpstr>IO复用函数/系统调用</vt:lpstr>
      <vt:lpstr>SELECT</vt:lpstr>
      <vt:lpstr>SELECT</vt:lpstr>
      <vt:lpstr>PowerPoint 演示文稿</vt:lpstr>
      <vt:lpstr>PowerPoint 演示文稿</vt:lpstr>
      <vt:lpstr>select()函数中的时间参数</vt:lpstr>
      <vt:lpstr>PowerPoint 演示文稿</vt:lpstr>
      <vt:lpstr>PowerPoint 演示文稿</vt:lpstr>
      <vt:lpstr>fd_set使用示例</vt:lpstr>
      <vt:lpstr>描述符就绪条件</vt:lpstr>
      <vt:lpstr>PowerPoint 演示文稿</vt:lpstr>
      <vt:lpstr>PowerPoint 演示文稿</vt:lpstr>
      <vt:lpstr>select例子</vt:lpstr>
      <vt:lpstr>select的优缺点</vt:lpstr>
      <vt:lpstr>select函数的主要缺陷</vt:lpstr>
      <vt:lpstr>poll()函数</vt:lpstr>
      <vt:lpstr>PowerPoint 演示文稿</vt:lpstr>
      <vt:lpstr>SELECT&amp;POLL的缺点</vt:lpstr>
      <vt:lpstr>高级polling技术</vt:lpstr>
      <vt:lpstr>EPOLL</vt:lpstr>
      <vt:lpstr>EPOLL使用举例</vt:lpstr>
      <vt:lpstr>Epoll的优点</vt:lpstr>
      <vt:lpstr>Select，Poll，Epoll性能对比</vt:lpstr>
      <vt:lpstr>Epoll的操作调用</vt:lpstr>
      <vt:lpstr>epoll_create </vt:lpstr>
      <vt:lpstr>epoll_ctl</vt:lpstr>
      <vt:lpstr>epoll_wait</vt:lpstr>
      <vt:lpstr>Epoll的事件类型</vt:lpstr>
      <vt:lpstr>Epoll的的两种工作模式</vt:lpstr>
      <vt:lpstr>PowerPoint 演示文稿</vt:lpstr>
      <vt:lpstr>LT模式</vt:lpstr>
      <vt:lpstr>ET模式</vt:lpstr>
      <vt:lpstr>ET模式</vt:lpstr>
      <vt:lpstr>编程注意事项</vt:lpstr>
      <vt:lpstr>Epoll的一般使用方法</vt:lpstr>
      <vt:lpstr>高性能 I/O 复用设计模式 —— Reactor和Proactor *</vt:lpstr>
      <vt:lpstr>Reactor vs Proactor</vt:lpstr>
      <vt:lpstr>Reactor模式架构图</vt:lpstr>
      <vt:lpstr>Reactor模式架构图</vt:lpstr>
      <vt:lpstr>Reactor模式业务流程及时序图</vt:lpstr>
      <vt:lpstr>Reactor模式业务流程及时序图</vt:lpstr>
      <vt:lpstr>Proactor模式架构图</vt:lpstr>
      <vt:lpstr>Proactor模式架构图</vt:lpstr>
      <vt:lpstr>Proactor模式业务流程及时序图</vt:lpstr>
      <vt:lpstr>Proactor模式业务流程及时序图</vt:lpstr>
      <vt:lpstr>Reactor和Proactor优缺点分析</vt:lpstr>
      <vt:lpstr>Reactor和Proactor优缺点分析</vt:lpstr>
      <vt:lpstr>常见的Reactor和Proactor框架/机制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2016-09-01T15:03:15Z</dcterms:created>
  <dcterms:modified xsi:type="dcterms:W3CDTF">2021-02-25T03:58:35Z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